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341" r:id="rId3"/>
    <p:sldId id="462" r:id="rId4"/>
    <p:sldId id="257" r:id="rId5"/>
    <p:sldId id="260" r:id="rId6"/>
    <p:sldId id="265" r:id="rId7"/>
    <p:sldId id="264" r:id="rId8"/>
    <p:sldId id="263" r:id="rId9"/>
    <p:sldId id="267" r:id="rId10"/>
    <p:sldId id="367" r:id="rId11"/>
    <p:sldId id="297" r:id="rId12"/>
    <p:sldId id="368" r:id="rId13"/>
    <p:sldId id="361" r:id="rId14"/>
    <p:sldId id="369" r:id="rId15"/>
    <p:sldId id="362" r:id="rId16"/>
    <p:sldId id="370" r:id="rId17"/>
    <p:sldId id="366" r:id="rId18"/>
    <p:sldId id="271" r:id="rId19"/>
    <p:sldId id="275" r:id="rId20"/>
    <p:sldId id="295" r:id="rId21"/>
    <p:sldId id="274" r:id="rId22"/>
    <p:sldId id="276" r:id="rId23"/>
    <p:sldId id="418" r:id="rId24"/>
    <p:sldId id="371" r:id="rId25"/>
    <p:sldId id="423" r:id="rId26"/>
    <p:sldId id="278" r:id="rId27"/>
    <p:sldId id="456" r:id="rId28"/>
    <p:sldId id="279" r:id="rId29"/>
    <p:sldId id="458" r:id="rId30"/>
    <p:sldId id="459" r:id="rId31"/>
    <p:sldId id="375" r:id="rId32"/>
    <p:sldId id="286" r:id="rId33"/>
    <p:sldId id="376" r:id="rId34"/>
    <p:sldId id="457" r:id="rId35"/>
    <p:sldId id="296" r:id="rId36"/>
    <p:sldId id="378" r:id="rId37"/>
    <p:sldId id="287" r:id="rId38"/>
    <p:sldId id="288" r:id="rId39"/>
    <p:sldId id="387" r:id="rId40"/>
    <p:sldId id="289" r:id="rId41"/>
    <p:sldId id="454" r:id="rId42"/>
    <p:sldId id="380" r:id="rId43"/>
    <p:sldId id="292" r:id="rId44"/>
    <p:sldId id="393" r:id="rId45"/>
    <p:sldId id="449" r:id="rId46"/>
    <p:sldId id="298" r:id="rId47"/>
    <p:sldId id="391" r:id="rId48"/>
    <p:sldId id="447" r:id="rId49"/>
    <p:sldId id="294" r:id="rId50"/>
    <p:sldId id="392" r:id="rId51"/>
    <p:sldId id="448" r:id="rId52"/>
    <p:sldId id="293" r:id="rId53"/>
    <p:sldId id="450" r:id="rId54"/>
    <p:sldId id="451" r:id="rId55"/>
    <p:sldId id="331" r:id="rId56"/>
    <p:sldId id="299" r:id="rId57"/>
    <p:sldId id="342" r:id="rId58"/>
    <p:sldId id="343" r:id="rId59"/>
    <p:sldId id="344" r:id="rId60"/>
    <p:sldId id="346" r:id="rId61"/>
    <p:sldId id="452" r:id="rId62"/>
    <p:sldId id="347" r:id="rId63"/>
    <p:sldId id="464" r:id="rId64"/>
    <p:sldId id="364" r:id="rId65"/>
    <p:sldId id="348" r:id="rId66"/>
    <p:sldId id="359" r:id="rId67"/>
    <p:sldId id="435" r:id="rId68"/>
    <p:sldId id="360" r:id="rId69"/>
    <p:sldId id="436" r:id="rId70"/>
    <p:sldId id="350" r:id="rId71"/>
    <p:sldId id="453" r:id="rId72"/>
    <p:sldId id="352" r:id="rId73"/>
    <p:sldId id="351" r:id="rId74"/>
    <p:sldId id="353" r:id="rId75"/>
    <p:sldId id="395" r:id="rId76"/>
    <p:sldId id="354" r:id="rId77"/>
    <p:sldId id="396" r:id="rId78"/>
    <p:sldId id="455" r:id="rId79"/>
    <p:sldId id="332" r:id="rId80"/>
    <p:sldId id="300" r:id="rId81"/>
    <p:sldId id="303" r:id="rId82"/>
    <p:sldId id="437" r:id="rId83"/>
    <p:sldId id="438" r:id="rId84"/>
    <p:sldId id="444" r:id="rId85"/>
    <p:sldId id="309" r:id="rId86"/>
    <p:sldId id="439" r:id="rId87"/>
    <p:sldId id="440" r:id="rId88"/>
    <p:sldId id="421" r:id="rId89"/>
    <p:sldId id="340" r:id="rId90"/>
    <p:sldId id="425" r:id="rId91"/>
    <p:sldId id="430" r:id="rId92"/>
    <p:sldId id="427" r:id="rId93"/>
    <p:sldId id="428" r:id="rId94"/>
    <p:sldId id="429" r:id="rId95"/>
    <p:sldId id="460" r:id="rId96"/>
    <p:sldId id="461" r:id="rId97"/>
    <p:sldId id="339" r:id="rId9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8837" autoAdjust="0"/>
  </p:normalViewPr>
  <p:slideViewPr>
    <p:cSldViewPr snapToGrid="0">
      <p:cViewPr varScale="1">
        <p:scale>
          <a:sx n="69" d="100"/>
          <a:sy n="69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C6367-0238-4638-953D-899BACB258D5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EBD0-0278-45B6-A6BB-C9E1BF996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1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copy </a:t>
            </a:r>
            <a:r>
              <a:rPr lang="zh-TW" altLang="en-US" dirty="0"/>
              <a:t>可以避免同時更動到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EBD0-0278-45B6-A6BB-C9E1BF996A0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97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33CFF-E170-00C5-4513-2BB7425D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40730" y="1122363"/>
            <a:ext cx="482727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</a:defRPr>
            </a:lvl1pPr>
          </a:lstStyle>
          <a:p>
            <a:r>
              <a:rPr kumimoji="1" lang="zh-TW" altLang="en-US" dirty="0"/>
              <a:t>這是封面標題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81D5E-4972-F869-93AE-542DAC9F3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730" y="3602038"/>
            <a:ext cx="482727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E36413-E6C1-3F11-F8BA-744E6FC8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E0351D-57A5-673E-F169-090AAE52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92D387-9E86-EC02-80FD-039F2B70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388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22F37-A2A5-3CAF-BEE2-E49C09F7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A13CA7-AAD2-76BB-1334-0C7BBD37D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5AEF1-808B-848E-9CD4-CCEA88FD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893D3-6599-6BD4-F8A4-EBFF665D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6D7448-E251-D773-849A-D487AA2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13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F0A87B1-C4BF-24DC-0874-D6C29EDA7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6D1D8-82E8-D8B1-F0C9-7BCA8D9CE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E909B-D5DA-E5C5-94EB-50CD06F7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B7371A-E5EE-95AF-A390-C3F0E741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E55A1E-CAC4-F94C-F048-5B4F4110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273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107EB2-AC3F-0157-E957-B3C7079BF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</a:defRPr>
            </a:lvl1pPr>
          </a:lstStyle>
          <a:p>
            <a:r>
              <a:rPr kumimoji="1" lang="zh-TW" altLang="en-US" dirty="0"/>
              <a:t>這是內容標題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DCDDEA-F592-7E08-106E-2701ECF3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1pPr>
            <a:lvl2pPr>
              <a:defRPr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598369-376F-AEF1-6E89-A5439A8F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3FD945-1A4F-84EB-11A4-0225BFA8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F22AE4-6AC9-CA72-7174-D79D4AE9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09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5BFC0-3AC7-EA95-E708-2E48A0E30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02631"/>
            <a:ext cx="5251450" cy="2852737"/>
          </a:xfrm>
        </p:spPr>
        <p:txBody>
          <a:bodyPr anchor="ctr"/>
          <a:lstStyle>
            <a:lvl1pPr algn="ctr">
              <a:defRPr sz="6000" b="1" i="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</a:defRPr>
            </a:lvl1pPr>
          </a:lstStyle>
          <a:p>
            <a:r>
              <a:rPr kumimoji="1" lang="zh-TW" altLang="en-US" dirty="0"/>
              <a:t>這是章節標題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CEFA05-E92A-E9E1-FA64-DA100742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913DCE-475A-BB6E-BAFA-6248668D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B423BC-8AC6-BB72-DD61-337C2D9F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59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4C448-33B5-E553-9A42-3B15A58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AF1686-7506-479D-31FB-114180A42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4A1A0-F863-A6D7-37A4-2734F571C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972F77-9678-F037-F615-4DDFFF6D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1DF525-2475-AEC4-997B-1AF79754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D2BD09-FCF4-9C30-BFF3-657C1523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582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8E6DB-7E6E-13F0-C53E-1450E6F4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571228-B0CB-1A97-9D8E-8B64A0D3F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FD34C9-4259-8A08-176E-B1A662D22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7AD499-84EE-4F81-6038-2D7B5148A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4B1505-817F-E954-D00A-0952109A1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6143BE1-A655-BA40-693F-9532DDBB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EA9EFC9-EC2D-AB91-B854-6449E260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23AE4D3-5CB2-ADF5-4C32-07E2E6CE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12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105E5-62AF-C221-CC7E-DD7B9EB0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8CF181-94BC-59A6-8E38-FFC57E9C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1D4B7F-EA0B-E735-BA99-7A437EC5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90B2DA-8C8D-5B88-75FB-56F4A025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7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B7C6D7-6237-930A-FF75-C58E0948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1AC355-F906-F878-8661-A2C8A784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571DFB-E0B9-8882-C8BF-9D999868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16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82EF1-258D-3493-3B63-3034E480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0F0D7-35F2-299B-730F-F9E410BCC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C82FBC-6A38-F275-4F60-2D0744AAD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060735-401E-A745-0DB9-7812B9A4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9DE569-852B-DD44-12EF-0ABFB7F4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5BC5AC-047A-2ECA-58B8-7C04BB9E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53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D8B649-47C1-4CAA-6EC6-97763F1C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EF5327-FBFF-38A0-6755-1CC29C22F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43DEB7-E819-A036-FF50-A9A89EC48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BE96F9-513D-94F8-302E-DCE2C2AF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E6DD89-F77B-0E43-D1DF-6AFCA8B1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0BA8C5-F3F6-D719-481D-6D4D2CF5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733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9B6FA1-963A-4D69-B180-6C9B104F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635742-331C-AF1C-4809-F726098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F0CE85-4DC3-67AD-D411-1516FF634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9776-1A5B-9946-B719-C887B47F97E1}" type="datetimeFigureOut">
              <a:rPr kumimoji="1" lang="zh-TW" altLang="en-US" smtClean="0"/>
              <a:t>2024/1/30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3AA655-E240-8113-0E64-987F721D8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FDA867-80CF-B46D-CB40-B8C4CDC89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8A7C-B702-604B-A709-9EC6D78019D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711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Han Serif TW" panose="02020400000000000000" pitchFamily="18" charset="-128"/>
          <a:ea typeface="Source Han Serif TW" panose="02020400000000000000" pitchFamily="18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bvKas6LXB2roz5jtPlVJZU9kkIdjeeJT?fbclid=IwAR3eBIzsn0IbqfWNcfGiFwcU9O66dR2ovraXHlqEX-h-m_MEmpPBK6NEszw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03328F-E124-D663-8F93-9C7AB59BD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729" y="1041400"/>
            <a:ext cx="5098819" cy="2387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5400" dirty="0"/>
              <a:t>Python Fundamentals</a:t>
            </a:r>
            <a:endParaRPr kumimoji="1"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DAAE23-221E-0A16-0836-27B8742F3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730" y="3784918"/>
            <a:ext cx="4827270" cy="1655762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zh-TW" b="1" dirty="0"/>
              <a:t>Part 1</a:t>
            </a:r>
          </a:p>
          <a:p>
            <a:pPr algn="l"/>
            <a:r>
              <a:rPr kumimoji="1" lang="zh-TW" altLang="en-US" b="1" dirty="0"/>
              <a:t>串列、迴圈、字串、容器</a:t>
            </a:r>
            <a:endParaRPr kumimoji="1" lang="en-US" altLang="zh-TW" b="1" dirty="0"/>
          </a:p>
          <a:p>
            <a:pPr algn="l"/>
            <a:endParaRPr kumimoji="1" lang="en-US" altLang="zh-TW" sz="1000" b="1" dirty="0"/>
          </a:p>
          <a:p>
            <a:pPr algn="l"/>
            <a:r>
              <a:rPr kumimoji="1" lang="zh-TW" altLang="en-US" b="1" dirty="0"/>
              <a:t>講師：黃芷榆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651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1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在小禹的串列 </a:t>
            </a:r>
            <a:r>
              <a:rPr kumimoji="1" lang="en-US" altLang="zh-TW" b="1" dirty="0"/>
              <a:t>expense </a:t>
            </a:r>
            <a:r>
              <a:rPr kumimoji="1" lang="zh-TW" altLang="en-US" b="1" dirty="0"/>
              <a:t>中，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第一天</a:t>
            </a:r>
            <a:r>
              <a:rPr kumimoji="1" lang="zh-TW" altLang="en-US" b="1" dirty="0"/>
              <a:t>的花費？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第四天</a:t>
            </a:r>
            <a:r>
              <a:rPr kumimoji="1" lang="zh-TW" altLang="en-US" b="1" dirty="0"/>
              <a:t>的花費？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212EAE-9528-4DF1-BDC5-EA3490B1E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4" t="32222" r="52855" b="62470"/>
          <a:stretch/>
        </p:blipFill>
        <p:spPr>
          <a:xfrm>
            <a:off x="5892799" y="2277004"/>
            <a:ext cx="4889900" cy="4492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1E2C7B-11EA-4365-8288-7D0685EBD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4" t="38778" r="52855" b="42462"/>
          <a:stretch/>
        </p:blipFill>
        <p:spPr>
          <a:xfrm>
            <a:off x="5892799" y="2726267"/>
            <a:ext cx="4889900" cy="15877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F60B4B-1A8A-4742-867F-C7C914850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4" t="57284" r="51920" b="31481"/>
          <a:stretch/>
        </p:blipFill>
        <p:spPr>
          <a:xfrm>
            <a:off x="5892799" y="4314031"/>
            <a:ext cx="4889900" cy="926836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7B7CE7CA-EA35-4C89-9508-247E37EE473D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倒數第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當我們要取出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 </a:t>
            </a:r>
            <a:r>
              <a:rPr kumimoji="1" lang="zh-TW" altLang="en-US" b="1" dirty="0"/>
              <a:t>中</a:t>
            </a:r>
            <a:r>
              <a:rPr kumimoji="1" lang="zh-TW" altLang="en-US" b="1" dirty="0">
                <a:solidFill>
                  <a:schemeClr val="accent4"/>
                </a:solidFill>
              </a:rPr>
              <a:t>倒數第 </a:t>
            </a:r>
            <a:r>
              <a:rPr kumimoji="1" lang="en-US" altLang="zh-TW" b="1" dirty="0">
                <a:solidFill>
                  <a:schemeClr val="accent4"/>
                </a:solidFill>
              </a:rPr>
              <a:t>4 </a:t>
            </a:r>
            <a:r>
              <a:rPr kumimoji="1" lang="zh-TW" altLang="en-US" b="1" dirty="0">
                <a:solidFill>
                  <a:schemeClr val="accent4"/>
                </a:solidFill>
              </a:rPr>
              <a:t>個元素</a:t>
            </a:r>
            <a:r>
              <a:rPr kumimoji="1" lang="zh-TW" altLang="en-US" b="1" dirty="0"/>
              <a:t>：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1000" b="1" dirty="0">
              <a:solidFill>
                <a:schemeClr val="accent4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A[-4]</a:t>
            </a:r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6E015DE-33F8-4E14-9109-6062618FFA4D}"/>
              </a:ext>
            </a:extLst>
          </p:cNvPr>
          <p:cNvGrpSpPr/>
          <p:nvPr/>
        </p:nvGrpSpPr>
        <p:grpSpPr>
          <a:xfrm>
            <a:off x="2075412" y="4846319"/>
            <a:ext cx="7905402" cy="640080"/>
            <a:chOff x="2549238" y="4646815"/>
            <a:chExt cx="7905402" cy="640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C61254F-6245-48E5-BAB9-5C1ECC80FD22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C280253-E040-4B8E-9B05-27130CB7B20A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6E64166-8293-4FC4-A0B1-B0BFC32B5C07}"/>
                </a:ext>
              </a:extLst>
            </p:cNvPr>
            <p:cNvGrpSpPr/>
            <p:nvPr/>
          </p:nvGrpSpPr>
          <p:grpSpPr>
            <a:xfrm>
              <a:off x="5176058" y="4646815"/>
              <a:ext cx="5278582" cy="640080"/>
              <a:chOff x="2648989" y="4646815"/>
              <a:chExt cx="5278582" cy="64008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D80BC49-83B7-46B9-BD0B-8F15A765CA73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EC36CD-23BE-4588-9190-5B50F054CD3E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2703042-427F-4D09-A796-417452261230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ACA6A94-EBBA-457A-B25B-2D9F73F23D86}"/>
                  </a:ext>
                </a:extLst>
              </p:cNvPr>
              <p:cNvSpPr/>
              <p:nvPr/>
            </p:nvSpPr>
            <p:spPr>
              <a:xfrm>
                <a:off x="6605847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F8F13721-B294-4716-8DA1-DECEDDA019C4}"/>
              </a:ext>
            </a:extLst>
          </p:cNvPr>
          <p:cNvSpPr txBox="1">
            <a:spLocks/>
          </p:cNvSpPr>
          <p:nvPr/>
        </p:nvSpPr>
        <p:spPr>
          <a:xfrm>
            <a:off x="2361508" y="4255450"/>
            <a:ext cx="846518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A[-6]</a:t>
            </a:r>
            <a:endParaRPr kumimoji="1" lang="zh-TW" altLang="en-US" sz="22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8FF4A42-DBE7-4659-9513-D769EC3FFBED}"/>
              </a:ext>
            </a:extLst>
          </p:cNvPr>
          <p:cNvSpPr txBox="1">
            <a:spLocks/>
          </p:cNvSpPr>
          <p:nvPr/>
        </p:nvSpPr>
        <p:spPr>
          <a:xfrm>
            <a:off x="3650158" y="4255445"/>
            <a:ext cx="9062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A[-5]</a:t>
            </a:r>
            <a:endParaRPr kumimoji="1" lang="zh-TW" altLang="en-US" sz="22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43A4797C-C2AD-4AB6-8637-47A733A1C8A6}"/>
              </a:ext>
            </a:extLst>
          </p:cNvPr>
          <p:cNvSpPr txBox="1">
            <a:spLocks/>
          </p:cNvSpPr>
          <p:nvPr/>
        </p:nvSpPr>
        <p:spPr>
          <a:xfrm>
            <a:off x="4998547" y="4255445"/>
            <a:ext cx="9062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A[-4]</a:t>
            </a:r>
            <a:endParaRPr kumimoji="1" lang="zh-TW" altLang="en-US" sz="22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071B0A51-59D2-43C6-97CB-F0AA60D21DAE}"/>
              </a:ext>
            </a:extLst>
          </p:cNvPr>
          <p:cNvSpPr txBox="1">
            <a:spLocks/>
          </p:cNvSpPr>
          <p:nvPr/>
        </p:nvSpPr>
        <p:spPr>
          <a:xfrm>
            <a:off x="6287197" y="4255445"/>
            <a:ext cx="924450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A[-3]</a:t>
            </a:r>
            <a:endParaRPr kumimoji="1" lang="zh-TW" altLang="en-US" sz="2200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B68453-8447-4EE0-9578-BCC1F5759C58}"/>
              </a:ext>
            </a:extLst>
          </p:cNvPr>
          <p:cNvSpPr txBox="1">
            <a:spLocks/>
          </p:cNvSpPr>
          <p:nvPr/>
        </p:nvSpPr>
        <p:spPr>
          <a:xfrm>
            <a:off x="7573753" y="4255445"/>
            <a:ext cx="81224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A[-2]</a:t>
            </a:r>
            <a:endParaRPr kumimoji="1" lang="zh-TW" altLang="en-US" sz="22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40A82BEB-09E2-4812-ACE2-E5E111047FF6}"/>
              </a:ext>
            </a:extLst>
          </p:cNvPr>
          <p:cNvSpPr txBox="1">
            <a:spLocks/>
          </p:cNvSpPr>
          <p:nvPr/>
        </p:nvSpPr>
        <p:spPr>
          <a:xfrm>
            <a:off x="8888712" y="4255444"/>
            <a:ext cx="81224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A[-1]</a:t>
            </a:r>
            <a:endParaRPr kumimoji="1" lang="zh-TW" altLang="en-US" sz="2200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77CFB2BC-7F02-4FCE-BDDC-17D0B7082368}"/>
              </a:ext>
            </a:extLst>
          </p:cNvPr>
          <p:cNvSpPr/>
          <p:nvPr/>
        </p:nvSpPr>
        <p:spPr>
          <a:xfrm rot="10800000">
            <a:off x="5277106" y="5671821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2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2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倒數第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在小禹的串列 </a:t>
            </a:r>
            <a:r>
              <a:rPr kumimoji="1" lang="en-US" altLang="zh-TW" b="1" dirty="0"/>
              <a:t>expense </a:t>
            </a:r>
            <a:r>
              <a:rPr kumimoji="1" lang="zh-TW" altLang="en-US" b="1" dirty="0"/>
              <a:t>中，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倒數第一天</a:t>
            </a:r>
            <a:r>
              <a:rPr kumimoji="1" lang="zh-TW" altLang="en-US" b="1" dirty="0"/>
              <a:t>的花費？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倒數第三天</a:t>
            </a:r>
            <a:r>
              <a:rPr kumimoji="1" lang="zh-TW" altLang="en-US" b="1" dirty="0"/>
              <a:t>的花費？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FCA86E-305A-48E1-81C0-D6FBC8585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4" t="32222" r="52855" b="62470"/>
          <a:stretch/>
        </p:blipFill>
        <p:spPr>
          <a:xfrm>
            <a:off x="5892799" y="2277004"/>
            <a:ext cx="4889900" cy="4492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9596EB-05EC-4AAB-8AAA-1449B8076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 t="51594" r="52925" b="19014"/>
          <a:stretch/>
        </p:blipFill>
        <p:spPr>
          <a:xfrm>
            <a:off x="5892798" y="2726267"/>
            <a:ext cx="4889900" cy="249766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DA74CE6-D7A6-4327-89A2-BB535333669E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7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個到第 </a:t>
            </a:r>
            <a:r>
              <a:rPr kumimoji="1" lang="en-US" altLang="zh-TW" dirty="0"/>
              <a:t>m </a:t>
            </a:r>
            <a:r>
              <a:rPr kumimoji="1" lang="zh-TW" altLang="en-US" dirty="0"/>
              <a:t>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21"/>
            <a:ext cx="10515600" cy="48219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300" b="1" dirty="0"/>
              <a:t>當我們要取出串列 </a:t>
            </a:r>
            <a:r>
              <a:rPr kumimoji="1" lang="en-US" altLang="zh-TW" sz="3300" b="1" dirty="0"/>
              <a:t>A </a:t>
            </a:r>
            <a:r>
              <a:rPr kumimoji="1" lang="zh-TW" altLang="en-US" sz="3300" b="1" dirty="0"/>
              <a:t>中</a:t>
            </a:r>
            <a:r>
              <a:rPr kumimoji="1" lang="zh-TW" altLang="en-US" sz="3300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sz="3300" b="1" dirty="0">
                <a:solidFill>
                  <a:schemeClr val="accent4"/>
                </a:solidFill>
              </a:rPr>
              <a:t>2 </a:t>
            </a:r>
            <a:r>
              <a:rPr kumimoji="1" lang="zh-TW" altLang="en-US" sz="3300" b="1" dirty="0">
                <a:solidFill>
                  <a:schemeClr val="accent4"/>
                </a:solidFill>
              </a:rPr>
              <a:t>個元素到第 </a:t>
            </a:r>
            <a:r>
              <a:rPr kumimoji="1" lang="en-US" altLang="zh-TW" sz="3300" b="1" dirty="0">
                <a:solidFill>
                  <a:schemeClr val="accent4"/>
                </a:solidFill>
              </a:rPr>
              <a:t>5 </a:t>
            </a:r>
            <a:r>
              <a:rPr kumimoji="1" lang="zh-TW" altLang="en-US" sz="3300" b="1" dirty="0">
                <a:solidFill>
                  <a:schemeClr val="accent4"/>
                </a:solidFill>
              </a:rPr>
              <a:t>個元素</a:t>
            </a:r>
            <a:endParaRPr kumimoji="1" lang="en-US" altLang="zh-TW" sz="3300" b="1" dirty="0">
              <a:solidFill>
                <a:schemeClr val="accent4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A[1 : 5]</a:t>
            </a:r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zh-TW" b="1" dirty="0"/>
          </a:p>
          <a:p>
            <a:pPr lvl="1">
              <a:lnSpc>
                <a:spcPct val="150000"/>
              </a:lnSpc>
            </a:pPr>
            <a:endParaRPr kumimoji="1" lang="en-US" altLang="zh-TW" sz="2000" b="1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TW" sz="2000" b="1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TW" sz="2000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sz="2000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3000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8DCFCD-F257-4AD0-B186-07358071923C}"/>
              </a:ext>
            </a:extLst>
          </p:cNvPr>
          <p:cNvGrpSpPr/>
          <p:nvPr/>
        </p:nvGrpSpPr>
        <p:grpSpPr>
          <a:xfrm>
            <a:off x="2143298" y="4374463"/>
            <a:ext cx="7905402" cy="640080"/>
            <a:chOff x="2549238" y="4646815"/>
            <a:chExt cx="7905402" cy="640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B4D961-E8DB-4CA9-9829-9C65CDD53A25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A8D2D8-4079-49C4-BDA0-E8978B9D0141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9C45499-AFE0-4336-A3C9-95A2ECCC2C13}"/>
                </a:ext>
              </a:extLst>
            </p:cNvPr>
            <p:cNvGrpSpPr/>
            <p:nvPr/>
          </p:nvGrpSpPr>
          <p:grpSpPr>
            <a:xfrm>
              <a:off x="5176058" y="4646815"/>
              <a:ext cx="5278582" cy="640080"/>
              <a:chOff x="2648989" y="4646815"/>
              <a:chExt cx="5278582" cy="64008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73C7258-E803-4398-9056-3F26B9BED3D9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896FE53-1507-4138-A16D-B18B20E86CC0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2C16CA7-F851-4FFB-BEF1-660728D29177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8345FB0-F0D5-4D0D-9B8A-54B27CBFF558}"/>
                  </a:ext>
                </a:extLst>
              </p:cNvPr>
              <p:cNvSpPr/>
              <p:nvPr/>
            </p:nvSpPr>
            <p:spPr>
              <a:xfrm>
                <a:off x="6605847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379842CD-C0EE-453A-8F7D-1805DED580CF}"/>
              </a:ext>
            </a:extLst>
          </p:cNvPr>
          <p:cNvSpPr txBox="1">
            <a:spLocks/>
          </p:cNvSpPr>
          <p:nvPr/>
        </p:nvSpPr>
        <p:spPr>
          <a:xfrm>
            <a:off x="2429394" y="3744772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A[0]</a:t>
            </a:r>
            <a:endParaRPr kumimoji="1" lang="zh-TW" altLang="en-US" sz="22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DA8964B-10D1-4E40-A528-E1E8C0BC124A}"/>
              </a:ext>
            </a:extLst>
          </p:cNvPr>
          <p:cNvSpPr txBox="1">
            <a:spLocks/>
          </p:cNvSpPr>
          <p:nvPr/>
        </p:nvSpPr>
        <p:spPr>
          <a:xfrm>
            <a:off x="3718044" y="3744767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A[1]</a:t>
            </a:r>
            <a:endParaRPr kumimoji="1" lang="zh-TW" altLang="en-US" sz="22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5280A955-5448-4B0B-81DB-3C1BBEB73F03}"/>
              </a:ext>
            </a:extLst>
          </p:cNvPr>
          <p:cNvSpPr txBox="1">
            <a:spLocks/>
          </p:cNvSpPr>
          <p:nvPr/>
        </p:nvSpPr>
        <p:spPr>
          <a:xfrm>
            <a:off x="5066433" y="3744767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A[2]</a:t>
            </a:r>
            <a:endParaRPr kumimoji="1" lang="zh-TW" altLang="en-US" sz="22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8CABEF9-A32D-4347-B1FB-8684880D9D90}"/>
              </a:ext>
            </a:extLst>
          </p:cNvPr>
          <p:cNvSpPr txBox="1">
            <a:spLocks/>
          </p:cNvSpPr>
          <p:nvPr/>
        </p:nvSpPr>
        <p:spPr>
          <a:xfrm>
            <a:off x="6355083" y="3744767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A[3]</a:t>
            </a:r>
            <a:endParaRPr kumimoji="1" lang="zh-TW" altLang="en-US" sz="2200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310EA1ED-DF39-461A-AC42-18FC7AF3BC0B}"/>
              </a:ext>
            </a:extLst>
          </p:cNvPr>
          <p:cNvSpPr txBox="1">
            <a:spLocks/>
          </p:cNvSpPr>
          <p:nvPr/>
        </p:nvSpPr>
        <p:spPr>
          <a:xfrm>
            <a:off x="7641639" y="3744767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A[4]</a:t>
            </a:r>
            <a:endParaRPr kumimoji="1" lang="zh-TW" altLang="en-US" sz="22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590D5F59-5D06-4BBC-A84C-F14C4FD5AF32}"/>
              </a:ext>
            </a:extLst>
          </p:cNvPr>
          <p:cNvSpPr txBox="1">
            <a:spLocks/>
          </p:cNvSpPr>
          <p:nvPr/>
        </p:nvSpPr>
        <p:spPr>
          <a:xfrm>
            <a:off x="8956598" y="3744766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A[5]</a:t>
            </a:r>
            <a:endParaRPr kumimoji="1" lang="zh-TW" altLang="en-US" sz="2200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B27709B-2B14-4430-A77F-77EA10DC4100}"/>
              </a:ext>
            </a:extLst>
          </p:cNvPr>
          <p:cNvSpPr/>
          <p:nvPr/>
        </p:nvSpPr>
        <p:spPr>
          <a:xfrm rot="10800000">
            <a:off x="3943001" y="5218469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E508F0D0-F221-45A7-BCEF-DC63C6EB4CE6}"/>
              </a:ext>
            </a:extLst>
          </p:cNvPr>
          <p:cNvSpPr/>
          <p:nvPr/>
        </p:nvSpPr>
        <p:spPr>
          <a:xfrm rot="10800000">
            <a:off x="9213269" y="5178521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432ABBA-D467-4B36-866B-3A480E246C82}"/>
              </a:ext>
            </a:extLst>
          </p:cNvPr>
          <p:cNvGrpSpPr/>
          <p:nvPr/>
        </p:nvGrpSpPr>
        <p:grpSpPr>
          <a:xfrm>
            <a:off x="3465022" y="4374463"/>
            <a:ext cx="5278582" cy="640080"/>
            <a:chOff x="2349732" y="4380807"/>
            <a:chExt cx="5278582" cy="6400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1D9AC34-87B6-4891-82D3-E66F720A543E}"/>
                </a:ext>
              </a:extLst>
            </p:cNvPr>
            <p:cNvSpPr/>
            <p:nvPr/>
          </p:nvSpPr>
          <p:spPr>
            <a:xfrm>
              <a:off x="366314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3FAE2FC-503A-4685-BECE-26B685F31A30}"/>
                </a:ext>
              </a:extLst>
            </p:cNvPr>
            <p:cNvSpPr/>
            <p:nvPr/>
          </p:nvSpPr>
          <p:spPr>
            <a:xfrm>
              <a:off x="497655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219E6EC-FF01-44B7-A32D-FD3C3F06A4BD}"/>
                </a:ext>
              </a:extLst>
            </p:cNvPr>
            <p:cNvSpPr/>
            <p:nvPr/>
          </p:nvSpPr>
          <p:spPr>
            <a:xfrm>
              <a:off x="6306590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E13D775-870A-482D-8D6A-C7F772D5DC84}"/>
                </a:ext>
              </a:extLst>
            </p:cNvPr>
            <p:cNvSpPr/>
            <p:nvPr/>
          </p:nvSpPr>
          <p:spPr>
            <a:xfrm>
              <a:off x="234973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794E4F46-9F12-4916-BD19-D8F72CCC24DE}"/>
              </a:ext>
            </a:extLst>
          </p:cNvPr>
          <p:cNvSpPr txBox="1">
            <a:spLocks/>
          </p:cNvSpPr>
          <p:nvPr/>
        </p:nvSpPr>
        <p:spPr>
          <a:xfrm>
            <a:off x="6453443" y="5418851"/>
            <a:ext cx="2669773" cy="998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包括首，不包括尾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A3319635-AD4E-4E3E-90F0-07577021703A}"/>
              </a:ext>
            </a:extLst>
          </p:cNvPr>
          <p:cNvSpPr txBox="1">
            <a:spLocks/>
          </p:cNvSpPr>
          <p:nvPr/>
        </p:nvSpPr>
        <p:spPr>
          <a:xfrm>
            <a:off x="3530308" y="5394213"/>
            <a:ext cx="5375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首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A36AC262-64FB-40AE-B3C6-D42849C218E1}"/>
              </a:ext>
            </a:extLst>
          </p:cNvPr>
          <p:cNvSpPr txBox="1">
            <a:spLocks/>
          </p:cNvSpPr>
          <p:nvPr/>
        </p:nvSpPr>
        <p:spPr>
          <a:xfrm>
            <a:off x="9597040" y="5335150"/>
            <a:ext cx="5375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尾</a:t>
            </a:r>
          </a:p>
        </p:txBody>
      </p:sp>
    </p:spTree>
    <p:extLst>
      <p:ext uri="{BB962C8B-B14F-4D97-AF65-F5344CB8AC3E}">
        <p14:creationId xmlns:p14="http://schemas.microsoft.com/office/powerpoint/2010/main" val="1893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3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個到第 </a:t>
            </a:r>
            <a:r>
              <a:rPr kumimoji="1" lang="en-US" altLang="zh-TW" dirty="0"/>
              <a:t>m </a:t>
            </a:r>
            <a:r>
              <a:rPr kumimoji="1" lang="zh-TW" altLang="en-US" dirty="0"/>
              <a:t>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22"/>
            <a:ext cx="50887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在小禹的串列 </a:t>
            </a:r>
            <a:r>
              <a:rPr kumimoji="1" lang="en-US" altLang="zh-TW" b="1" dirty="0"/>
              <a:t>expense </a:t>
            </a:r>
            <a:r>
              <a:rPr kumimoji="1" lang="zh-TW" altLang="en-US" b="1" dirty="0"/>
              <a:t>中，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sz="2400" b="1" dirty="0">
                <a:solidFill>
                  <a:schemeClr val="accent4"/>
                </a:solidFill>
              </a:rPr>
              <a:t>1 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天到第 </a:t>
            </a:r>
            <a:r>
              <a:rPr kumimoji="1" lang="en-US" altLang="zh-TW" sz="2400" b="1" dirty="0">
                <a:solidFill>
                  <a:schemeClr val="accent4"/>
                </a:solidFill>
              </a:rPr>
              <a:t>5 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天</a:t>
            </a:r>
            <a:r>
              <a:rPr kumimoji="1" lang="zh-TW" altLang="en-US" sz="2400" b="1" dirty="0"/>
              <a:t>的花費？</a:t>
            </a:r>
            <a:endParaRPr kumimoji="1" lang="en-US" altLang="zh-TW" sz="24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3A99EDE-E7F0-4D52-8230-0CE20315E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4" t="32222" r="52855" b="62470"/>
          <a:stretch/>
        </p:blipFill>
        <p:spPr>
          <a:xfrm>
            <a:off x="5892799" y="2277004"/>
            <a:ext cx="4889900" cy="4492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4F09BB4-60FD-463C-ACFF-5EE293FE0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t="48225" r="52797" b="34983"/>
          <a:stretch/>
        </p:blipFill>
        <p:spPr>
          <a:xfrm>
            <a:off x="5892799" y="2715766"/>
            <a:ext cx="4889900" cy="141596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45A589B7-A034-4439-8CF5-EEBF057F6DD1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0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個到第 </a:t>
            </a:r>
            <a:r>
              <a:rPr kumimoji="1" lang="en-US" altLang="zh-TW" dirty="0"/>
              <a:t>m </a:t>
            </a:r>
            <a:r>
              <a:rPr kumimoji="1" lang="zh-TW" altLang="en-US" dirty="0"/>
              <a:t>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2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當我們要取出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 </a:t>
            </a:r>
            <a:r>
              <a:rPr kumimoji="1" lang="zh-TW" altLang="en-US" b="1" dirty="0"/>
              <a:t>從</a:t>
            </a:r>
            <a:r>
              <a:rPr kumimoji="1" lang="zh-TW" altLang="en-US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b="1" dirty="0">
                <a:solidFill>
                  <a:schemeClr val="accent4"/>
                </a:solidFill>
              </a:rPr>
              <a:t>n </a:t>
            </a:r>
            <a:r>
              <a:rPr kumimoji="1" lang="zh-TW" altLang="en-US" b="1" dirty="0">
                <a:solidFill>
                  <a:schemeClr val="accent4"/>
                </a:solidFill>
              </a:rPr>
              <a:t>個</a:t>
            </a:r>
            <a:r>
              <a:rPr kumimoji="1" lang="zh-TW" altLang="en-US" b="1" dirty="0"/>
              <a:t>開始</a:t>
            </a:r>
            <a:r>
              <a:rPr kumimoji="1" lang="zh-TW" altLang="en-US" b="1" dirty="0">
                <a:solidFill>
                  <a:schemeClr val="accent4"/>
                </a:solidFill>
              </a:rPr>
              <a:t>到最後一個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A[n – 1 : ]</a:t>
            </a:r>
          </a:p>
          <a:p>
            <a:pPr>
              <a:lnSpc>
                <a:spcPct val="150000"/>
              </a:lnSpc>
            </a:pPr>
            <a:endParaRPr kumimoji="1" lang="en-US" altLang="zh-TW" sz="1200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當我們要取出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 </a:t>
            </a:r>
            <a:r>
              <a:rPr kumimoji="1" lang="zh-TW" altLang="en-US" b="1" dirty="0"/>
              <a:t>從</a:t>
            </a:r>
            <a:r>
              <a:rPr kumimoji="1" lang="zh-TW" altLang="en-US" b="1" dirty="0">
                <a:solidFill>
                  <a:schemeClr val="accent4"/>
                </a:solidFill>
              </a:rPr>
              <a:t>第一個</a:t>
            </a:r>
            <a:r>
              <a:rPr kumimoji="1" lang="zh-TW" altLang="en-US" b="1" dirty="0"/>
              <a:t>開始</a:t>
            </a:r>
            <a:r>
              <a:rPr kumimoji="1" lang="zh-TW" altLang="en-US" b="1" dirty="0">
                <a:solidFill>
                  <a:schemeClr val="accent4"/>
                </a:solidFill>
              </a:rPr>
              <a:t>到第 </a:t>
            </a:r>
            <a:r>
              <a:rPr kumimoji="1" lang="en-US" altLang="zh-TW" b="1" dirty="0">
                <a:solidFill>
                  <a:schemeClr val="accent4"/>
                </a:solidFill>
              </a:rPr>
              <a:t>m</a:t>
            </a:r>
            <a:r>
              <a:rPr kumimoji="1" lang="zh-TW" altLang="en-US" b="1" dirty="0">
                <a:solidFill>
                  <a:schemeClr val="accent4"/>
                </a:solidFill>
              </a:rPr>
              <a:t> 個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</a:t>
            </a:r>
            <a:r>
              <a:rPr kumimoji="1" lang="zh-TW" altLang="en-US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</a:t>
            </a:r>
            <a:r>
              <a:rPr kumimoji="1" lang="zh-TW" altLang="en-US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m]</a:t>
            </a:r>
          </a:p>
        </p:txBody>
      </p:sp>
    </p:spTree>
    <p:extLst>
      <p:ext uri="{BB962C8B-B14F-4D97-AF65-F5344CB8AC3E}">
        <p14:creationId xmlns:p14="http://schemas.microsoft.com/office/powerpoint/2010/main" val="15536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4 - </a:t>
            </a:r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個到第 </a:t>
            </a:r>
            <a:r>
              <a:rPr kumimoji="1" lang="en-US" altLang="zh-TW" dirty="0"/>
              <a:t>m </a:t>
            </a:r>
            <a:r>
              <a:rPr kumimoji="1" lang="zh-TW" altLang="en-US" dirty="0"/>
              <a:t>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400" b="1" dirty="0"/>
              <a:t>在小禹的串列 </a:t>
            </a:r>
            <a:r>
              <a:rPr kumimoji="1" lang="en-US" altLang="zh-TW" sz="2400" b="1" dirty="0"/>
              <a:t>expense </a:t>
            </a:r>
            <a:r>
              <a:rPr kumimoji="1" lang="zh-TW" altLang="en-US" sz="2400" b="1" dirty="0"/>
              <a:t>中，</a:t>
            </a:r>
            <a:endParaRPr kumimoji="1" lang="en-US" altLang="zh-TW" sz="2400" b="1" dirty="0"/>
          </a:p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sz="2400" b="1" dirty="0">
                <a:solidFill>
                  <a:schemeClr val="accent4"/>
                </a:solidFill>
              </a:rPr>
              <a:t>5 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天</a:t>
            </a:r>
            <a:r>
              <a:rPr kumimoji="1" lang="zh-TW" altLang="en-US" sz="2400" b="1" dirty="0"/>
              <a:t>（包括）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之後</a:t>
            </a:r>
            <a:r>
              <a:rPr kumimoji="1" lang="zh-TW" altLang="en-US" sz="2400" b="1" dirty="0"/>
              <a:t>的花費？</a:t>
            </a:r>
            <a:endParaRPr kumimoji="1" lang="en-US" altLang="zh-TW" sz="2400" b="1" dirty="0"/>
          </a:p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sz="2400" b="1" dirty="0">
                <a:solidFill>
                  <a:schemeClr val="accent4"/>
                </a:solidFill>
              </a:rPr>
              <a:t>3 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天</a:t>
            </a:r>
            <a:r>
              <a:rPr kumimoji="1" lang="zh-TW" altLang="en-US" sz="2400" b="1" dirty="0"/>
              <a:t>（包括）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之前</a:t>
            </a:r>
            <a:r>
              <a:rPr kumimoji="1" lang="zh-TW" altLang="en-US" sz="2400" b="1" dirty="0"/>
              <a:t>的花費？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B06B70-124C-43D4-9B0A-1AA635E73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4" t="32222" r="52855" b="62470"/>
          <a:stretch/>
        </p:blipFill>
        <p:spPr>
          <a:xfrm>
            <a:off x="6095999" y="2302404"/>
            <a:ext cx="4889900" cy="4492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BD34023-A7C1-4026-8017-0E19BFBFB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4" t="35432" r="51088" b="35185"/>
          <a:stretch/>
        </p:blipFill>
        <p:spPr>
          <a:xfrm>
            <a:off x="6095999" y="2751667"/>
            <a:ext cx="4889900" cy="237066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BBBF75C8-D111-421E-AE1D-64A8FAD13CAD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3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取出串列的方法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我們要從串列 </a:t>
            </a:r>
            <a:r>
              <a:rPr kumimoji="1" lang="en-US" altLang="zh-TW" b="1" dirty="0"/>
              <a:t>A </a:t>
            </a:r>
            <a:r>
              <a:rPr kumimoji="1" lang="zh-TW" altLang="en-US" b="1" dirty="0"/>
              <a:t>中</a:t>
            </a:r>
            <a:r>
              <a:rPr kumimoji="1" lang="zh-TW" altLang="en-US" b="1" dirty="0">
                <a:solidFill>
                  <a:schemeClr val="accent4"/>
                </a:solidFill>
              </a:rPr>
              <a:t>第一個數</a:t>
            </a:r>
            <a:r>
              <a:rPr kumimoji="1" lang="zh-TW" altLang="en-US" b="1" dirty="0"/>
              <a:t>開始到</a:t>
            </a:r>
            <a:r>
              <a:rPr kumimoji="1" lang="zh-TW" altLang="en-US" b="1" dirty="0">
                <a:solidFill>
                  <a:schemeClr val="accent4"/>
                </a:solidFill>
              </a:rPr>
              <a:t>第十個數</a:t>
            </a:r>
            <a:r>
              <a:rPr kumimoji="1" lang="zh-TW" altLang="en-US" b="1" dirty="0"/>
              <a:t>，</a:t>
            </a:r>
            <a:r>
              <a:rPr kumimoji="1" lang="zh-TW" altLang="en-US" b="1" dirty="0">
                <a:solidFill>
                  <a:schemeClr val="accent4"/>
                </a:solidFill>
              </a:rPr>
              <a:t>每兩個數</a:t>
            </a:r>
            <a:r>
              <a:rPr kumimoji="1" lang="zh-TW" altLang="en-US" b="1" dirty="0"/>
              <a:t>取一個的時候，我們可以這樣寫：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1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A[0</a:t>
            </a:r>
            <a:r>
              <a:rPr kumimoji="1" lang="zh-TW" alt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：</a:t>
            </a:r>
            <a:r>
              <a:rPr kumimoji="1" lang="en-US" altLang="zh-TW" sz="3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10</a:t>
            </a:r>
            <a:r>
              <a:rPr kumimoji="1" lang="zh-TW" alt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：</a:t>
            </a:r>
            <a:r>
              <a:rPr kumimoji="1" lang="en-US" altLang="zh-TW" sz="3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2]</a:t>
            </a:r>
            <a:endParaRPr kumimoji="1" lang="zh-TW" altLang="en-US" sz="3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6B7551-E255-4CEF-9DAD-C4C6627AC826}"/>
              </a:ext>
            </a:extLst>
          </p:cNvPr>
          <p:cNvSpPr txBox="1">
            <a:spLocks/>
          </p:cNvSpPr>
          <p:nvPr/>
        </p:nvSpPr>
        <p:spPr>
          <a:xfrm>
            <a:off x="9184438" y="6029714"/>
            <a:ext cx="217319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尾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C4617D0D-43BB-4367-A2B1-14FD14C0DF07}"/>
              </a:ext>
            </a:extLst>
          </p:cNvPr>
          <p:cNvSpPr txBox="1">
            <a:spLocks/>
          </p:cNvSpPr>
          <p:nvPr/>
        </p:nvSpPr>
        <p:spPr>
          <a:xfrm>
            <a:off x="2792458" y="5969476"/>
            <a:ext cx="217319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首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394EC9D-4EC5-4E79-8F7E-4347A23DC81B}"/>
              </a:ext>
            </a:extLst>
          </p:cNvPr>
          <p:cNvGrpSpPr/>
          <p:nvPr/>
        </p:nvGrpSpPr>
        <p:grpSpPr>
          <a:xfrm>
            <a:off x="3060779" y="5242011"/>
            <a:ext cx="6288841" cy="640080"/>
            <a:chOff x="2349732" y="4380807"/>
            <a:chExt cx="5326558" cy="64008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03CD0522-343A-4DB7-A50F-F0FF5ABDFC82}"/>
                </a:ext>
              </a:extLst>
            </p:cNvPr>
            <p:cNvGrpSpPr/>
            <p:nvPr/>
          </p:nvGrpSpPr>
          <p:grpSpPr>
            <a:xfrm>
              <a:off x="2349732" y="4380807"/>
              <a:ext cx="2133984" cy="640080"/>
              <a:chOff x="2349732" y="4380807"/>
              <a:chExt cx="5278582" cy="640080"/>
            </a:xfrm>
            <a:solidFill>
              <a:schemeClr val="accent5"/>
            </a:solidFill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44A5F94-0B28-45AF-995B-DB9C31F8DEEA}"/>
                  </a:ext>
                </a:extLst>
              </p:cNvPr>
              <p:cNvSpPr/>
              <p:nvPr/>
            </p:nvSpPr>
            <p:spPr>
              <a:xfrm>
                <a:off x="3663142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6CB1FD-4D07-4B81-942B-F38EFB351BBF}"/>
                  </a:ext>
                </a:extLst>
              </p:cNvPr>
              <p:cNvSpPr/>
              <p:nvPr/>
            </p:nvSpPr>
            <p:spPr>
              <a:xfrm>
                <a:off x="4976552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9A2D1E-D79F-4DFA-972E-AA419DD7CD43}"/>
                  </a:ext>
                </a:extLst>
              </p:cNvPr>
              <p:cNvSpPr/>
              <p:nvPr/>
            </p:nvSpPr>
            <p:spPr>
              <a:xfrm>
                <a:off x="6306590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4D2DA17-911B-481B-A217-CB648B39A402}"/>
                  </a:ext>
                </a:extLst>
              </p:cNvPr>
              <p:cNvSpPr/>
              <p:nvPr/>
            </p:nvSpPr>
            <p:spPr>
              <a:xfrm>
                <a:off x="2349732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1E89358-C423-49AD-B094-DCBB2B8F25F5}"/>
                </a:ext>
              </a:extLst>
            </p:cNvPr>
            <p:cNvGrpSpPr/>
            <p:nvPr/>
          </p:nvGrpSpPr>
          <p:grpSpPr>
            <a:xfrm>
              <a:off x="4480355" y="4380807"/>
              <a:ext cx="3195935" cy="640080"/>
              <a:chOff x="2549238" y="4646815"/>
              <a:chExt cx="7905404" cy="64008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280F4F5-4C42-49CA-8B1D-CF2379439AAD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29155BB-FBAA-4AB1-8FFD-E7AC4184138D}"/>
                  </a:ext>
                </a:extLst>
              </p:cNvPr>
              <p:cNvSpPr/>
              <p:nvPr/>
            </p:nvSpPr>
            <p:spPr>
              <a:xfrm>
                <a:off x="3862648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71BC6D0A-3E84-43CD-BD0D-24AF0DA6951F}"/>
                  </a:ext>
                </a:extLst>
              </p:cNvPr>
              <p:cNvGrpSpPr/>
              <p:nvPr/>
            </p:nvGrpSpPr>
            <p:grpSpPr>
              <a:xfrm>
                <a:off x="5176058" y="4646815"/>
                <a:ext cx="5278584" cy="640080"/>
                <a:chOff x="2648989" y="4646815"/>
                <a:chExt cx="5278584" cy="640080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9076CAC-8C01-4CB0-8436-3834BD04FB12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FC0D023-3FA3-44A1-8E59-729A0CE78831}"/>
                    </a:ext>
                  </a:extLst>
                </p:cNvPr>
                <p:cNvSpPr/>
                <p:nvPr/>
              </p:nvSpPr>
              <p:spPr>
                <a:xfrm>
                  <a:off x="3962399" y="4646815"/>
                  <a:ext cx="1321724" cy="640080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E499296-E0E2-40E4-98AB-44F1437B44B3}"/>
                    </a:ext>
                  </a:extLst>
                </p:cNvPr>
                <p:cNvSpPr/>
                <p:nvPr/>
              </p:nvSpPr>
              <p:spPr>
                <a:xfrm>
                  <a:off x="5284123" y="4646815"/>
                  <a:ext cx="1321724" cy="640080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04A0FAED-DE33-4A02-9076-5486650AC323}"/>
                    </a:ext>
                  </a:extLst>
                </p:cNvPr>
                <p:cNvSpPr/>
                <p:nvPr/>
              </p:nvSpPr>
              <p:spPr>
                <a:xfrm>
                  <a:off x="6605849" y="4646815"/>
                  <a:ext cx="1321724" cy="640080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</p:grpSp>
      <p:sp>
        <p:nvSpPr>
          <p:cNvPr id="56" name="箭號: 圓形 55">
            <a:extLst>
              <a:ext uri="{FF2B5EF4-FFF2-40B4-BE49-F238E27FC236}">
                <a16:creationId xmlns:a16="http://schemas.microsoft.com/office/drawing/2014/main" id="{2471381B-DD14-4F82-83C9-6D15638ED733}"/>
              </a:ext>
            </a:extLst>
          </p:cNvPr>
          <p:cNvSpPr/>
          <p:nvPr/>
        </p:nvSpPr>
        <p:spPr>
          <a:xfrm>
            <a:off x="3240525" y="4549922"/>
            <a:ext cx="1412048" cy="132556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箭號: 圓形 59">
            <a:extLst>
              <a:ext uri="{FF2B5EF4-FFF2-40B4-BE49-F238E27FC236}">
                <a16:creationId xmlns:a16="http://schemas.microsoft.com/office/drawing/2014/main" id="{035989E3-0941-49E8-A14E-5876B77D26B4}"/>
              </a:ext>
            </a:extLst>
          </p:cNvPr>
          <p:cNvSpPr/>
          <p:nvPr/>
        </p:nvSpPr>
        <p:spPr>
          <a:xfrm>
            <a:off x="4569481" y="4535805"/>
            <a:ext cx="1412048" cy="132556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箭號: 圓形 62">
            <a:extLst>
              <a:ext uri="{FF2B5EF4-FFF2-40B4-BE49-F238E27FC236}">
                <a16:creationId xmlns:a16="http://schemas.microsoft.com/office/drawing/2014/main" id="{71766E84-E642-4CFA-8BF9-529D203391D7}"/>
              </a:ext>
            </a:extLst>
          </p:cNvPr>
          <p:cNvSpPr/>
          <p:nvPr/>
        </p:nvSpPr>
        <p:spPr>
          <a:xfrm>
            <a:off x="7135718" y="4523938"/>
            <a:ext cx="1412048" cy="132556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箭號: 圓形 63">
            <a:extLst>
              <a:ext uri="{FF2B5EF4-FFF2-40B4-BE49-F238E27FC236}">
                <a16:creationId xmlns:a16="http://schemas.microsoft.com/office/drawing/2014/main" id="{AEA0E435-1F3F-4336-9DD2-5913F613123C}"/>
              </a:ext>
            </a:extLst>
          </p:cNvPr>
          <p:cNvSpPr/>
          <p:nvPr/>
        </p:nvSpPr>
        <p:spPr>
          <a:xfrm>
            <a:off x="5873956" y="4535623"/>
            <a:ext cx="1412048" cy="132556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箭號: 向下 64">
            <a:extLst>
              <a:ext uri="{FF2B5EF4-FFF2-40B4-BE49-F238E27FC236}">
                <a16:creationId xmlns:a16="http://schemas.microsoft.com/office/drawing/2014/main" id="{CB8245CD-2F87-47C4-9EAA-40C3F1C8CB0C}"/>
              </a:ext>
            </a:extLst>
          </p:cNvPr>
          <p:cNvSpPr/>
          <p:nvPr/>
        </p:nvSpPr>
        <p:spPr>
          <a:xfrm rot="10800000">
            <a:off x="8874334" y="5865518"/>
            <a:ext cx="293984" cy="44638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FA031647-32CB-46F3-872D-C62A3DBC849A}"/>
              </a:ext>
            </a:extLst>
          </p:cNvPr>
          <p:cNvSpPr txBox="1">
            <a:spLocks/>
          </p:cNvSpPr>
          <p:nvPr/>
        </p:nvSpPr>
        <p:spPr>
          <a:xfrm>
            <a:off x="3763679" y="4342938"/>
            <a:ext cx="508960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6B28596-FF22-46F0-B2FC-4490D1AFA140}"/>
              </a:ext>
            </a:extLst>
          </p:cNvPr>
          <p:cNvGrpSpPr/>
          <p:nvPr/>
        </p:nvGrpSpPr>
        <p:grpSpPr>
          <a:xfrm>
            <a:off x="3062762" y="5249433"/>
            <a:ext cx="5657973" cy="640080"/>
            <a:chOff x="2349732" y="4380807"/>
            <a:chExt cx="4792222" cy="64008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AEC71060-A6F5-418B-B6D7-E2777E1EDA49}"/>
                </a:ext>
              </a:extLst>
            </p:cNvPr>
            <p:cNvGrpSpPr/>
            <p:nvPr/>
          </p:nvGrpSpPr>
          <p:grpSpPr>
            <a:xfrm>
              <a:off x="2349732" y="4380807"/>
              <a:ext cx="1596287" cy="640080"/>
              <a:chOff x="2349732" y="4380807"/>
              <a:chExt cx="3948544" cy="640080"/>
            </a:xfrm>
            <a:grpFill/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536876B-D1E1-4434-B798-838B37196C82}"/>
                  </a:ext>
                </a:extLst>
              </p:cNvPr>
              <p:cNvSpPr/>
              <p:nvPr/>
            </p:nvSpPr>
            <p:spPr>
              <a:xfrm>
                <a:off x="4976552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598D2A5-F036-4573-8301-3D77E49DAD62}"/>
                  </a:ext>
                </a:extLst>
              </p:cNvPr>
              <p:cNvSpPr/>
              <p:nvPr/>
            </p:nvSpPr>
            <p:spPr>
              <a:xfrm>
                <a:off x="2349732" y="4380807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5014510-1900-4A7E-9510-BA04E7B414E6}"/>
                </a:ext>
              </a:extLst>
            </p:cNvPr>
            <p:cNvGrpSpPr/>
            <p:nvPr/>
          </p:nvGrpSpPr>
          <p:grpSpPr>
            <a:xfrm>
              <a:off x="4480355" y="4380807"/>
              <a:ext cx="2661599" cy="640080"/>
              <a:chOff x="2549238" y="4646815"/>
              <a:chExt cx="6583678" cy="640080"/>
            </a:xfrm>
            <a:grpFill/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94FC8E6-5777-44D3-8122-5775D1AD2AC0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7338F261-D1AC-414E-8914-7BB06E6A7F12}"/>
                  </a:ext>
                </a:extLst>
              </p:cNvPr>
              <p:cNvGrpSpPr/>
              <p:nvPr/>
            </p:nvGrpSpPr>
            <p:grpSpPr>
              <a:xfrm>
                <a:off x="5176058" y="4646815"/>
                <a:ext cx="3956858" cy="640080"/>
                <a:chOff x="2648989" y="4646815"/>
                <a:chExt cx="3956858" cy="640080"/>
              </a:xfrm>
              <a:grpFill/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5293AE9D-F5DA-4419-9BEB-75E2FA084942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grp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A4F784B-CB13-4E83-9A18-3D82A1BC74C4}"/>
                    </a:ext>
                  </a:extLst>
                </p:cNvPr>
                <p:cNvSpPr/>
                <p:nvPr/>
              </p:nvSpPr>
              <p:spPr>
                <a:xfrm>
                  <a:off x="5284123" y="4646815"/>
                  <a:ext cx="1321724" cy="640080"/>
                </a:xfrm>
                <a:prstGeom prst="rect">
                  <a:avLst/>
                </a:prstGeom>
                <a:grp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3F8DA89D-1C7B-47AE-9C6E-2D05B37F329B}"/>
              </a:ext>
            </a:extLst>
          </p:cNvPr>
          <p:cNvSpPr/>
          <p:nvPr/>
        </p:nvSpPr>
        <p:spPr>
          <a:xfrm rot="10800000">
            <a:off x="3258728" y="5846502"/>
            <a:ext cx="293984" cy="46539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C72F6F40-9226-431B-B20A-618156ED8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" t="32281" r="83643" b="59432"/>
          <a:stretch/>
        </p:blipFill>
        <p:spPr>
          <a:xfrm>
            <a:off x="4725194" y="3218658"/>
            <a:ext cx="2719078" cy="940815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4C3F9019-EE66-42F2-8354-D8520E359A92}"/>
              </a:ext>
            </a:extLst>
          </p:cNvPr>
          <p:cNvSpPr txBox="1">
            <a:spLocks/>
          </p:cNvSpPr>
          <p:nvPr/>
        </p:nvSpPr>
        <p:spPr>
          <a:xfrm>
            <a:off x="6393203" y="4330389"/>
            <a:ext cx="508960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CC6EC3F7-4A31-4888-A3F4-571F19F9C849}"/>
              </a:ext>
            </a:extLst>
          </p:cNvPr>
          <p:cNvSpPr txBox="1">
            <a:spLocks/>
          </p:cNvSpPr>
          <p:nvPr/>
        </p:nvSpPr>
        <p:spPr>
          <a:xfrm>
            <a:off x="5078441" y="4330390"/>
            <a:ext cx="508960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9D0B6C94-0D43-44BF-9980-83C20BBC4F1E}"/>
              </a:ext>
            </a:extLst>
          </p:cNvPr>
          <p:cNvSpPr txBox="1">
            <a:spLocks/>
          </p:cNvSpPr>
          <p:nvPr/>
        </p:nvSpPr>
        <p:spPr>
          <a:xfrm>
            <a:off x="7697678" y="4294759"/>
            <a:ext cx="508960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68" name="標題 1">
            <a:extLst>
              <a:ext uri="{FF2B5EF4-FFF2-40B4-BE49-F238E27FC236}">
                <a16:creationId xmlns:a16="http://schemas.microsoft.com/office/drawing/2014/main" id="{60B8F1B5-FD63-4EA3-8873-77D360F350C2}"/>
              </a:ext>
            </a:extLst>
          </p:cNvPr>
          <p:cNvSpPr txBox="1">
            <a:spLocks/>
          </p:cNvSpPr>
          <p:nvPr/>
        </p:nvSpPr>
        <p:spPr>
          <a:xfrm>
            <a:off x="6445380" y="2866503"/>
            <a:ext cx="775995" cy="434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公差</a:t>
            </a:r>
          </a:p>
        </p:txBody>
      </p:sp>
    </p:spTree>
    <p:extLst>
      <p:ext uri="{BB962C8B-B14F-4D97-AF65-F5344CB8AC3E}">
        <p14:creationId xmlns:p14="http://schemas.microsoft.com/office/powerpoint/2010/main" val="6549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3" grpId="0" animBg="1"/>
      <p:bldP spid="64" grpId="0" animBg="1"/>
      <p:bldP spid="29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我們想</a:t>
            </a:r>
            <a:r>
              <a:rPr kumimoji="1" lang="zh-TW" altLang="en-US" b="1" dirty="0">
                <a:solidFill>
                  <a:schemeClr val="accent4"/>
                </a:solidFill>
              </a:rPr>
              <a:t>合併串列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 </a:t>
            </a:r>
            <a:r>
              <a:rPr kumimoji="1" lang="zh-TW" altLang="en-US" b="1" dirty="0">
                <a:solidFill>
                  <a:schemeClr val="accent4"/>
                </a:solidFill>
              </a:rPr>
              <a:t>和 </a:t>
            </a:r>
            <a:r>
              <a:rPr kumimoji="1" lang="en-US" altLang="zh-TW" b="1" dirty="0">
                <a:solidFill>
                  <a:schemeClr val="accent4"/>
                </a:solidFill>
              </a:rPr>
              <a:t>b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成一個新串列 </a:t>
            </a:r>
            <a:r>
              <a:rPr kumimoji="1" lang="en-US" altLang="zh-TW" b="1" dirty="0"/>
              <a:t>c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7066C6-AD25-414D-AD35-7444F5F1C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t="40363" r="47980" b="46667"/>
          <a:stretch/>
        </p:blipFill>
        <p:spPr>
          <a:xfrm>
            <a:off x="3824993" y="2734406"/>
            <a:ext cx="4542014" cy="144641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29AF85F-6505-4678-9133-E9EF7C0EB1C6}"/>
              </a:ext>
            </a:extLst>
          </p:cNvPr>
          <p:cNvGrpSpPr/>
          <p:nvPr/>
        </p:nvGrpSpPr>
        <p:grpSpPr>
          <a:xfrm>
            <a:off x="790921" y="5229643"/>
            <a:ext cx="2162778" cy="523399"/>
            <a:chOff x="2549238" y="4646815"/>
            <a:chExt cx="5261954" cy="6400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D54ABD-8D26-44EF-957B-94DA5018CCAF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1</a:t>
              </a:r>
              <a:endParaRPr lang="zh-TW" altLang="en-US" b="1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8FE252E-0106-42A3-80F8-4ACBC6CA530A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2</a:t>
              </a:r>
              <a:endParaRPr lang="zh-TW" altLang="en-US" b="1" dirty="0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F9E3160-513A-4A15-89AA-4DE97FE9B52B}"/>
                </a:ext>
              </a:extLst>
            </p:cNvPr>
            <p:cNvGrpSpPr/>
            <p:nvPr/>
          </p:nvGrpSpPr>
          <p:grpSpPr>
            <a:xfrm>
              <a:off x="5176058" y="4646815"/>
              <a:ext cx="2635134" cy="640080"/>
              <a:chOff x="2648989" y="4646815"/>
              <a:chExt cx="2635134" cy="6400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23D656-8201-45E4-929F-36EA285A456E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3</a:t>
                </a:r>
                <a:endParaRPr lang="zh-TW" altLang="en-US" b="1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0B7E95-D8FA-45B6-89D8-95DA75AD4725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4</a:t>
                </a:r>
                <a:endParaRPr lang="zh-TW" altLang="en-US" b="1" dirty="0"/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21C74A1-1B41-44A0-97B8-8B1A96F057B7}"/>
              </a:ext>
            </a:extLst>
          </p:cNvPr>
          <p:cNvGrpSpPr/>
          <p:nvPr/>
        </p:nvGrpSpPr>
        <p:grpSpPr>
          <a:xfrm>
            <a:off x="3901911" y="5217960"/>
            <a:ext cx="1640639" cy="523401"/>
            <a:chOff x="4873358" y="4632524"/>
            <a:chExt cx="3991610" cy="64008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658DE3A-24D2-4079-977F-4C790AEE8D71}"/>
                </a:ext>
              </a:extLst>
            </p:cNvPr>
            <p:cNvSpPr/>
            <p:nvPr/>
          </p:nvSpPr>
          <p:spPr>
            <a:xfrm>
              <a:off x="4873358" y="4632526"/>
              <a:ext cx="1321723" cy="64008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5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0DC90F-64E2-49A9-8745-7EF02AAA14B4}"/>
                </a:ext>
              </a:extLst>
            </p:cNvPr>
            <p:cNvSpPr/>
            <p:nvPr/>
          </p:nvSpPr>
          <p:spPr>
            <a:xfrm>
              <a:off x="6208302" y="4632525"/>
              <a:ext cx="1321723" cy="64008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6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451FCB0-4CA9-48A0-9F0F-1EBFC7C6E362}"/>
                </a:ext>
              </a:extLst>
            </p:cNvPr>
            <p:cNvSpPr/>
            <p:nvPr/>
          </p:nvSpPr>
          <p:spPr>
            <a:xfrm>
              <a:off x="7543245" y="4632524"/>
              <a:ext cx="1321723" cy="64008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7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747C48CC-DDF5-4249-A4CD-C8C60208BBA7}"/>
              </a:ext>
            </a:extLst>
          </p:cNvPr>
          <p:cNvSpPr/>
          <p:nvPr/>
        </p:nvSpPr>
        <p:spPr>
          <a:xfrm rot="16200000">
            <a:off x="6182815" y="5143355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6A323FD4-B4F1-44BD-AC60-D639A0E18318}"/>
              </a:ext>
            </a:extLst>
          </p:cNvPr>
          <p:cNvGrpSpPr/>
          <p:nvPr/>
        </p:nvGrpSpPr>
        <p:grpSpPr>
          <a:xfrm>
            <a:off x="7251173" y="5208235"/>
            <a:ext cx="3778664" cy="523399"/>
            <a:chOff x="319511" y="5097685"/>
            <a:chExt cx="5352817" cy="631768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194E2F5-CF8A-4E1E-B58E-88B26CA1F187}"/>
                </a:ext>
              </a:extLst>
            </p:cNvPr>
            <p:cNvGrpSpPr/>
            <p:nvPr/>
          </p:nvGrpSpPr>
          <p:grpSpPr>
            <a:xfrm>
              <a:off x="319511" y="5097685"/>
              <a:ext cx="3063769" cy="631768"/>
              <a:chOff x="2549238" y="4646815"/>
              <a:chExt cx="5261954" cy="640080"/>
            </a:xfrm>
            <a:grpFill/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08FACB5-7AAE-4F19-8BD0-2663419153A1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1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33DBD8E-ACDC-442F-B446-351F893F2500}"/>
                  </a:ext>
                </a:extLst>
              </p:cNvPr>
              <p:cNvSpPr/>
              <p:nvPr/>
            </p:nvSpPr>
            <p:spPr>
              <a:xfrm>
                <a:off x="3862648" y="4646815"/>
                <a:ext cx="1321724" cy="6400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2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0A190853-3B06-49A6-8436-BD202C95A00F}"/>
                  </a:ext>
                </a:extLst>
              </p:cNvPr>
              <p:cNvGrpSpPr/>
              <p:nvPr/>
            </p:nvGrpSpPr>
            <p:grpSpPr>
              <a:xfrm>
                <a:off x="5176058" y="4646815"/>
                <a:ext cx="2635134" cy="640080"/>
                <a:chOff x="2648989" y="4646815"/>
                <a:chExt cx="2635134" cy="640080"/>
              </a:xfrm>
              <a:grpFill/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B56FC6DB-A52C-426C-96F9-26CB5F059830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grp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3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1C690633-F328-4ADE-AFB5-4AD865500D8B}"/>
                    </a:ext>
                  </a:extLst>
                </p:cNvPr>
                <p:cNvSpPr/>
                <p:nvPr/>
              </p:nvSpPr>
              <p:spPr>
                <a:xfrm>
                  <a:off x="3962399" y="4646815"/>
                  <a:ext cx="1321724" cy="640080"/>
                </a:xfrm>
                <a:prstGeom prst="rect">
                  <a:avLst/>
                </a:prstGeom>
                <a:grp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4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191010E-F8D0-4A5F-BA8A-94749EA090BF}"/>
                </a:ext>
              </a:extLst>
            </p:cNvPr>
            <p:cNvGrpSpPr/>
            <p:nvPr/>
          </p:nvGrpSpPr>
          <p:grpSpPr>
            <a:xfrm>
              <a:off x="3373291" y="5097685"/>
              <a:ext cx="2299037" cy="631768"/>
              <a:chOff x="2549238" y="4646815"/>
              <a:chExt cx="3948544" cy="640080"/>
            </a:xfrm>
            <a:grpFill/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1A5C2A7-C9D4-4327-B79C-267AA4CA76CF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5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BB91BAB-B28A-4605-B6B0-2ABEE9FFDB39}"/>
                  </a:ext>
                </a:extLst>
              </p:cNvPr>
              <p:cNvSpPr/>
              <p:nvPr/>
            </p:nvSpPr>
            <p:spPr>
              <a:xfrm>
                <a:off x="3862648" y="4646815"/>
                <a:ext cx="1321724" cy="6400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6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AED6D45-75F2-4A62-8D97-0C1C820564FF}"/>
                  </a:ext>
                </a:extLst>
              </p:cNvPr>
              <p:cNvSpPr/>
              <p:nvPr/>
            </p:nvSpPr>
            <p:spPr>
              <a:xfrm>
                <a:off x="5176058" y="4646815"/>
                <a:ext cx="1321724" cy="6400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7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5" name="加號 54">
            <a:extLst>
              <a:ext uri="{FF2B5EF4-FFF2-40B4-BE49-F238E27FC236}">
                <a16:creationId xmlns:a16="http://schemas.microsoft.com/office/drawing/2014/main" id="{2FFBD828-36E9-47A8-B204-F911E2E7D4FB}"/>
              </a:ext>
            </a:extLst>
          </p:cNvPr>
          <p:cNvSpPr/>
          <p:nvPr/>
        </p:nvSpPr>
        <p:spPr>
          <a:xfrm>
            <a:off x="3190709" y="5238634"/>
            <a:ext cx="448062" cy="449522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標題 1">
            <a:extLst>
              <a:ext uri="{FF2B5EF4-FFF2-40B4-BE49-F238E27FC236}">
                <a16:creationId xmlns:a16="http://schemas.microsoft.com/office/drawing/2014/main" id="{4CE9EB2A-DD80-478C-B5E5-396A98DC7F07}"/>
              </a:ext>
            </a:extLst>
          </p:cNvPr>
          <p:cNvSpPr txBox="1">
            <a:spLocks/>
          </p:cNvSpPr>
          <p:nvPr/>
        </p:nvSpPr>
        <p:spPr>
          <a:xfrm>
            <a:off x="1627158" y="4571306"/>
            <a:ext cx="5375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/>
              <a:t>a</a:t>
            </a:r>
            <a:endParaRPr kumimoji="1" lang="zh-TW" altLang="en-US" sz="2800" dirty="0"/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5F9801D4-D328-4078-8C26-D431FB56936D}"/>
              </a:ext>
            </a:extLst>
          </p:cNvPr>
          <p:cNvSpPr txBox="1">
            <a:spLocks/>
          </p:cNvSpPr>
          <p:nvPr/>
        </p:nvSpPr>
        <p:spPr>
          <a:xfrm>
            <a:off x="4546665" y="4555589"/>
            <a:ext cx="5375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/>
              <a:t>b</a:t>
            </a:r>
            <a:endParaRPr kumimoji="1" lang="zh-TW" altLang="en-US" sz="2800" dirty="0"/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D1679882-3D5C-4C3C-952D-D17EAC366038}"/>
              </a:ext>
            </a:extLst>
          </p:cNvPr>
          <p:cNvSpPr txBox="1">
            <a:spLocks/>
          </p:cNvSpPr>
          <p:nvPr/>
        </p:nvSpPr>
        <p:spPr>
          <a:xfrm>
            <a:off x="8964127" y="4571306"/>
            <a:ext cx="537557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/>
              <a:t>c</a:t>
            </a:r>
            <a:endParaRPr kumimoji="1" lang="zh-TW" altLang="en-US" sz="28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DCE5AE7-731B-40EA-8232-826DE8246A63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24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 </a:t>
            </a:r>
            <a:r>
              <a:rPr kumimoji="1" lang="en-US" altLang="zh-TW" dirty="0"/>
              <a:t>– deep copy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當我們將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的資料</a:t>
            </a:r>
            <a:r>
              <a:rPr kumimoji="1" lang="zh-TW" altLang="en-US" b="1" dirty="0">
                <a:solidFill>
                  <a:schemeClr val="accent4"/>
                </a:solidFill>
              </a:rPr>
              <a:t>複製一份</a:t>
            </a:r>
            <a:r>
              <a:rPr kumimoji="1" lang="zh-TW" altLang="en-US" b="1" dirty="0"/>
              <a:t>給新的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B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 = A[</a:t>
            </a:r>
            <a:r>
              <a:rPr kumimoji="1" lang="zh-TW" altLang="en-US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：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更動任一串列，</a:t>
            </a:r>
            <a:r>
              <a:rPr kumimoji="1" lang="zh-TW" altLang="en-US" b="1" dirty="0">
                <a:solidFill>
                  <a:schemeClr val="accent4"/>
                </a:solidFill>
              </a:rPr>
              <a:t>皆不影響另一者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BFA8CC-7B07-45A7-B230-182ACCF84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4" t="62667" r="58965" b="25091"/>
          <a:stretch/>
        </p:blipFill>
        <p:spPr>
          <a:xfrm>
            <a:off x="6869407" y="3600031"/>
            <a:ext cx="3841124" cy="20101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E2FF647-5CAB-40C0-BA36-56EF0C4D3597}"/>
              </a:ext>
            </a:extLst>
          </p:cNvPr>
          <p:cNvGrpSpPr/>
          <p:nvPr/>
        </p:nvGrpSpPr>
        <p:grpSpPr>
          <a:xfrm>
            <a:off x="1123431" y="4729941"/>
            <a:ext cx="1694584" cy="366395"/>
            <a:chOff x="2549238" y="4646815"/>
            <a:chExt cx="5261954" cy="6400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36CD67-E7E1-4A4F-BCF5-872E42C1B975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C9A67A-0E70-4C0A-AF29-5F5A6530393B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47CDA20-2DBA-48E6-BCD9-470E5A1CD7A9}"/>
                </a:ext>
              </a:extLst>
            </p:cNvPr>
            <p:cNvGrpSpPr/>
            <p:nvPr/>
          </p:nvGrpSpPr>
          <p:grpSpPr>
            <a:xfrm>
              <a:off x="5176058" y="4646815"/>
              <a:ext cx="2635134" cy="640080"/>
              <a:chOff x="2648989" y="4646815"/>
              <a:chExt cx="2635134" cy="6400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4D3A2-EC68-469C-BD36-376CBDF501C2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7DD5866-F4CB-4150-8D53-D3C4D5121152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4B03B68-638B-4670-B4FE-EFEDD76C443C}"/>
              </a:ext>
            </a:extLst>
          </p:cNvPr>
          <p:cNvGrpSpPr/>
          <p:nvPr/>
        </p:nvGrpSpPr>
        <p:grpSpPr>
          <a:xfrm>
            <a:off x="4110471" y="4729941"/>
            <a:ext cx="1694584" cy="366395"/>
            <a:chOff x="2549238" y="4646815"/>
            <a:chExt cx="5261954" cy="6400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F567A2-7BAD-4913-867B-926FAC81779B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5F61FE3-F99D-4780-859D-7846F419384B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FB770E1-6740-4D8A-B4E8-3C38295DE872}"/>
                </a:ext>
              </a:extLst>
            </p:cNvPr>
            <p:cNvGrpSpPr/>
            <p:nvPr/>
          </p:nvGrpSpPr>
          <p:grpSpPr>
            <a:xfrm>
              <a:off x="5176058" y="4646815"/>
              <a:ext cx="2635134" cy="640080"/>
              <a:chOff x="2648989" y="4646815"/>
              <a:chExt cx="2635134" cy="64008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006EB8-DCCF-4FAA-9C39-0EEAABC1E7D2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4F5CD5-5568-4750-B815-EB04841D0002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FB05D465-65F9-4EB1-8479-E4A19E449622}"/>
              </a:ext>
            </a:extLst>
          </p:cNvPr>
          <p:cNvSpPr/>
          <p:nvPr/>
        </p:nvSpPr>
        <p:spPr>
          <a:xfrm>
            <a:off x="1546407" y="4947024"/>
            <a:ext cx="905847" cy="57263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</a:t>
            </a:r>
            <a:endParaRPr lang="zh-TW" altLang="en-US" sz="2400" b="1" dirty="0"/>
          </a:p>
        </p:txBody>
      </p: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D6CEBAF3-F21F-4BF7-843C-F03279E16B8D}"/>
              </a:ext>
            </a:extLst>
          </p:cNvPr>
          <p:cNvSpPr/>
          <p:nvPr/>
        </p:nvSpPr>
        <p:spPr>
          <a:xfrm>
            <a:off x="4567854" y="4947024"/>
            <a:ext cx="905847" cy="57263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B</a:t>
            </a:r>
            <a:endParaRPr lang="zh-TW" altLang="en-US" sz="2400" b="1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63637F2A-C589-481B-B928-5253D8218BA0}"/>
              </a:ext>
            </a:extLst>
          </p:cNvPr>
          <p:cNvSpPr/>
          <p:nvPr/>
        </p:nvSpPr>
        <p:spPr>
          <a:xfrm rot="16200000">
            <a:off x="3375393" y="4584470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0F6AE7EA-D9C2-4214-A867-0FC18BA51B6E}"/>
              </a:ext>
            </a:extLst>
          </p:cNvPr>
          <p:cNvSpPr txBox="1">
            <a:spLocks/>
          </p:cNvSpPr>
          <p:nvPr/>
        </p:nvSpPr>
        <p:spPr>
          <a:xfrm>
            <a:off x="3029502" y="5214015"/>
            <a:ext cx="929535" cy="448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pPr algn="ctr"/>
            <a:r>
              <a:rPr kumimoji="1" lang="en-US" altLang="zh-TW" sz="2000" dirty="0"/>
              <a:t>Deep copy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599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講師簡介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黃芷榆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資管營課程部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資管三 輔系資工系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資管服務學習出隊 </a:t>
            </a:r>
            <a:r>
              <a:rPr kumimoji="1" lang="en-US" altLang="zh-TW" b="1" dirty="0"/>
              <a:t>Python</a:t>
            </a:r>
            <a:r>
              <a:rPr kumimoji="1" lang="zh-TW" altLang="en-US" b="1" dirty="0"/>
              <a:t> 教學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en-US" altLang="zh-TW" b="1" dirty="0"/>
              <a:t>Coding and Co-working Club </a:t>
            </a:r>
            <a:r>
              <a:rPr kumimoji="1" lang="zh-TW" altLang="en-US" b="1" dirty="0"/>
              <a:t>助教</a:t>
            </a: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769926-886C-483C-BE72-23355088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701" y="1371601"/>
            <a:ext cx="2747002" cy="4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 </a:t>
            </a:r>
            <a:r>
              <a:rPr kumimoji="1" lang="en-US" altLang="zh-TW" dirty="0"/>
              <a:t>– shallow copy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當我們要讓</a:t>
            </a:r>
            <a:r>
              <a:rPr kumimoji="1" lang="zh-TW" altLang="en-US" b="1" dirty="0">
                <a:solidFill>
                  <a:schemeClr val="accent4"/>
                </a:solidFill>
              </a:rPr>
              <a:t>兩個變數 </a:t>
            </a:r>
            <a:r>
              <a:rPr kumimoji="1" lang="en-US" altLang="zh-TW" b="1" dirty="0">
                <a:solidFill>
                  <a:schemeClr val="accent4"/>
                </a:solidFill>
              </a:rPr>
              <a:t>A </a:t>
            </a:r>
            <a:r>
              <a:rPr kumimoji="1" lang="zh-TW" altLang="en-US" b="1" dirty="0">
                <a:solidFill>
                  <a:schemeClr val="accent4"/>
                </a:solidFill>
              </a:rPr>
              <a:t>和 </a:t>
            </a:r>
            <a:r>
              <a:rPr kumimoji="1" lang="en-US" altLang="zh-TW" b="1" dirty="0">
                <a:solidFill>
                  <a:schemeClr val="accent4"/>
                </a:solidFill>
              </a:rPr>
              <a:t>B </a:t>
            </a:r>
            <a:r>
              <a:rPr kumimoji="1" lang="zh-TW" altLang="en-US" b="1" dirty="0"/>
              <a:t>貼在</a:t>
            </a:r>
            <a:r>
              <a:rPr kumimoji="1" lang="zh-TW" altLang="en-US" b="1" dirty="0">
                <a:solidFill>
                  <a:schemeClr val="accent4"/>
                </a:solidFill>
              </a:rPr>
              <a:t>同一個串列</a:t>
            </a:r>
            <a:r>
              <a:rPr kumimoji="1" lang="zh-TW" altLang="en-US" b="1" dirty="0"/>
              <a:t>上：</a:t>
            </a:r>
            <a:endParaRPr kumimoji="1" lang="en-US" altLang="zh-TW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 = A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更動任一串列，</a:t>
            </a:r>
            <a:r>
              <a:rPr kumimoji="1" lang="zh-TW" altLang="en-US" b="1" dirty="0">
                <a:solidFill>
                  <a:schemeClr val="accent4"/>
                </a:solidFill>
              </a:rPr>
              <a:t>會影響另一者</a:t>
            </a:r>
            <a:endParaRPr kumimoji="1" lang="en-US" altLang="zh-TW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A5E65C-F1B1-4002-9AEE-040A6EFF4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0" t="36551" r="59798" b="50000"/>
          <a:stretch/>
        </p:blipFill>
        <p:spPr>
          <a:xfrm>
            <a:off x="6744680" y="3577856"/>
            <a:ext cx="3848793" cy="2359352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49DC64B-EF3D-4DB4-B548-D8832CE9C248}"/>
              </a:ext>
            </a:extLst>
          </p:cNvPr>
          <p:cNvSpPr txBox="1">
            <a:spLocks/>
          </p:cNvSpPr>
          <p:nvPr/>
        </p:nvSpPr>
        <p:spPr>
          <a:xfrm>
            <a:off x="3887578" y="4864836"/>
            <a:ext cx="2448946" cy="10130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>
                <a:solidFill>
                  <a:schemeClr val="bg1"/>
                </a:solidFill>
              </a:rPr>
              <a:t>兩個變數標籤都</a:t>
            </a:r>
            <a:r>
              <a:rPr kumimoji="1" lang="zh-TW" altLang="en-US" b="1" dirty="0"/>
              <a:t>貼在</a:t>
            </a:r>
            <a:r>
              <a:rPr kumimoji="1" lang="zh-TW" altLang="en-US" b="1" dirty="0">
                <a:solidFill>
                  <a:schemeClr val="bg1"/>
                </a:solidFill>
              </a:rPr>
              <a:t>同一個串列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2C24E2A-050B-48ED-9A22-2BFAFFD4957F}"/>
              </a:ext>
            </a:extLst>
          </p:cNvPr>
          <p:cNvGrpSpPr/>
          <p:nvPr/>
        </p:nvGrpSpPr>
        <p:grpSpPr>
          <a:xfrm>
            <a:off x="1796763" y="5154274"/>
            <a:ext cx="1694584" cy="366395"/>
            <a:chOff x="2549238" y="4646815"/>
            <a:chExt cx="5261954" cy="6400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851D71-3C41-498E-AAF3-A8179E9043D3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045BDFF-9D5D-4F4D-972C-0CC74AFDD7E3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796E9576-8276-4AC7-B2DB-173E9269F644}"/>
                </a:ext>
              </a:extLst>
            </p:cNvPr>
            <p:cNvGrpSpPr/>
            <p:nvPr/>
          </p:nvGrpSpPr>
          <p:grpSpPr>
            <a:xfrm>
              <a:off x="5176058" y="4646815"/>
              <a:ext cx="2635134" cy="640080"/>
              <a:chOff x="2648989" y="4646815"/>
              <a:chExt cx="2635134" cy="64008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6C65210-CEB4-4E6E-878B-1354F4ADA8B3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273356D-9330-4EA9-945E-11B8E3F676E0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E3826716-CD0F-4662-B615-754274EB8A4E}"/>
              </a:ext>
            </a:extLst>
          </p:cNvPr>
          <p:cNvSpPr/>
          <p:nvPr/>
        </p:nvSpPr>
        <p:spPr>
          <a:xfrm>
            <a:off x="2219739" y="5371357"/>
            <a:ext cx="905847" cy="57263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</a:t>
            </a:r>
            <a:endParaRPr lang="zh-TW" altLang="en-US" sz="2400" b="1" dirty="0"/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5F5320EB-5355-435D-A225-1CE58840D0B1}"/>
              </a:ext>
            </a:extLst>
          </p:cNvPr>
          <p:cNvSpPr/>
          <p:nvPr/>
        </p:nvSpPr>
        <p:spPr>
          <a:xfrm>
            <a:off x="2219739" y="4756520"/>
            <a:ext cx="905847" cy="57263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B</a:t>
            </a:r>
            <a:endParaRPr lang="zh-TW" altLang="en-US" sz="24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F27FDA-958A-4F83-90A7-83E193CD497B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129634C-93E3-49E5-8874-14FA531282DC}"/>
              </a:ext>
            </a:extLst>
          </p:cNvPr>
          <p:cNvSpPr txBox="1"/>
          <p:nvPr/>
        </p:nvSpPr>
        <p:spPr>
          <a:xfrm>
            <a:off x="382385" y="721367"/>
            <a:ext cx="199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zh-TW" altLang="en-US" sz="1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6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938" y="2002631"/>
            <a:ext cx="5251450" cy="2852737"/>
          </a:xfrm>
        </p:spPr>
        <p:txBody>
          <a:bodyPr>
            <a:normAutofit/>
          </a:bodyPr>
          <a:lstStyle/>
          <a:p>
            <a:r>
              <a:rPr lang="zh-TW" altLang="en-US" sz="4800" dirty="0"/>
              <a:t>串列的常見函數</a:t>
            </a:r>
          </a:p>
        </p:txBody>
      </p:sp>
    </p:spTree>
    <p:extLst>
      <p:ext uri="{BB962C8B-B14F-4D97-AF65-F5344CB8AC3E}">
        <p14:creationId xmlns:p14="http://schemas.microsoft.com/office/powerpoint/2010/main" val="401681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b="1" dirty="0" err="1"/>
              <a:t>len</a:t>
            </a:r>
            <a:r>
              <a:rPr kumimoji="1" lang="en-US" altLang="zh-TW" b="1" dirty="0"/>
              <a:t>(list)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當我們印出串列 </a:t>
            </a:r>
            <a:r>
              <a:rPr kumimoji="1" lang="en-US" altLang="zh-TW" b="1" dirty="0" err="1"/>
              <a:t>my_list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的長度：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D34318-C631-441F-B0D0-0B0948403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0" t="21939" r="56389" b="72364"/>
          <a:stretch/>
        </p:blipFill>
        <p:spPr>
          <a:xfrm>
            <a:off x="3925049" y="2977519"/>
            <a:ext cx="4341901" cy="9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extend(list)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如果使用另一個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other_list</a:t>
            </a:r>
            <a:r>
              <a:rPr kumimoji="1" lang="en-US" altLang="zh-TW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>
                <a:solidFill>
                  <a:schemeClr val="accent4"/>
                </a:solidFill>
              </a:rPr>
              <a:t>接續在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my_list</a:t>
            </a:r>
            <a:r>
              <a:rPr kumimoji="1" lang="zh-TW" altLang="en-US" b="1" dirty="0"/>
              <a:t>，使用 </a:t>
            </a:r>
            <a:r>
              <a:rPr kumimoji="1" lang="en-US" altLang="zh-TW" b="1" dirty="0"/>
              <a:t>extend()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A.extend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(B)</a:t>
            </a:r>
            <a:endParaRPr kumimoji="1" lang="zh-TW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509F87-160C-40EF-9D4E-BF0A91E0A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29" t="42303" r="25631" b="43845"/>
          <a:stretch/>
        </p:blipFill>
        <p:spPr>
          <a:xfrm>
            <a:off x="3633471" y="2802154"/>
            <a:ext cx="4925058" cy="161266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5D562D7-C666-49AA-A964-2CCDB1EFCEDA}"/>
              </a:ext>
            </a:extLst>
          </p:cNvPr>
          <p:cNvGrpSpPr/>
          <p:nvPr/>
        </p:nvGrpSpPr>
        <p:grpSpPr>
          <a:xfrm>
            <a:off x="1767988" y="5403971"/>
            <a:ext cx="5791808" cy="640080"/>
            <a:chOff x="2549238" y="4646815"/>
            <a:chExt cx="6583678" cy="6400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345591-2579-420C-96CD-3C8593BC2120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B112BC-5BBD-4425-AB8D-B33159926046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F3DEB728-1CF2-4A2E-AFAE-323397AC3B00}"/>
                </a:ext>
              </a:extLst>
            </p:cNvPr>
            <p:cNvGrpSpPr/>
            <p:nvPr/>
          </p:nvGrpSpPr>
          <p:grpSpPr>
            <a:xfrm>
              <a:off x="5176058" y="4646815"/>
              <a:ext cx="3956858" cy="640080"/>
              <a:chOff x="2648989" y="4646815"/>
              <a:chExt cx="3956858" cy="64008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378841B-8127-4AE2-A2B4-0D4DB1A349EC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C6B249-C01C-4033-B5E8-B51DD5BC1198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23C0DF1-1850-43C0-B554-2A67A5643C77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5" name="標題 1">
            <a:extLst>
              <a:ext uri="{FF2B5EF4-FFF2-40B4-BE49-F238E27FC236}">
                <a16:creationId xmlns:a16="http://schemas.microsoft.com/office/drawing/2014/main" id="{40709628-ACA8-4A19-996A-B2587AD129AF}"/>
              </a:ext>
            </a:extLst>
          </p:cNvPr>
          <p:cNvSpPr txBox="1">
            <a:spLocks/>
          </p:cNvSpPr>
          <p:nvPr/>
        </p:nvSpPr>
        <p:spPr>
          <a:xfrm>
            <a:off x="1767988" y="4744539"/>
            <a:ext cx="1405466" cy="73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 err="1"/>
              <a:t>my_list</a:t>
            </a:r>
            <a:endParaRPr kumimoji="1" lang="zh-TW" altLang="en-US" sz="28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ADA94A6-3C13-4A5B-A486-0386BCF9BF7F}"/>
              </a:ext>
            </a:extLst>
          </p:cNvPr>
          <p:cNvGrpSpPr/>
          <p:nvPr/>
        </p:nvGrpSpPr>
        <p:grpSpPr>
          <a:xfrm>
            <a:off x="7559796" y="5403971"/>
            <a:ext cx="3473622" cy="640080"/>
            <a:chOff x="2549238" y="4646815"/>
            <a:chExt cx="3948544" cy="64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751742F-5B52-4545-ABE6-75B4B16BC47D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1172838-0AE5-4D26-A69F-70359F66C829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9AE5A87-E330-4A95-BEE2-39331CD354C5}"/>
                </a:ext>
              </a:extLst>
            </p:cNvPr>
            <p:cNvSpPr/>
            <p:nvPr/>
          </p:nvSpPr>
          <p:spPr>
            <a:xfrm>
              <a:off x="5176058" y="4646815"/>
              <a:ext cx="1321724" cy="64008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標題 1">
            <a:extLst>
              <a:ext uri="{FF2B5EF4-FFF2-40B4-BE49-F238E27FC236}">
                <a16:creationId xmlns:a16="http://schemas.microsoft.com/office/drawing/2014/main" id="{397FAF7A-E98D-4DE2-8073-0177EEC52CFC}"/>
              </a:ext>
            </a:extLst>
          </p:cNvPr>
          <p:cNvSpPr txBox="1">
            <a:spLocks/>
          </p:cNvSpPr>
          <p:nvPr/>
        </p:nvSpPr>
        <p:spPr>
          <a:xfrm>
            <a:off x="7559795" y="4744539"/>
            <a:ext cx="1904139" cy="73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 err="1"/>
              <a:t>other_list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55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append(element)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當我們要</a:t>
            </a:r>
            <a:r>
              <a:rPr kumimoji="1" lang="zh-TW" altLang="en-US" b="1" dirty="0">
                <a:solidFill>
                  <a:schemeClr val="accent4"/>
                </a:solidFill>
              </a:rPr>
              <a:t>增加元素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other_list</a:t>
            </a:r>
            <a:r>
              <a:rPr kumimoji="1" lang="en-US" altLang="zh-TW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到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my_list</a:t>
            </a:r>
            <a:r>
              <a:rPr kumimoji="1" lang="zh-TW" altLang="en-US" b="1" dirty="0"/>
              <a:t>，使用 </a:t>
            </a:r>
            <a:r>
              <a:rPr kumimoji="1" lang="en-US" altLang="zh-TW" b="1" dirty="0"/>
              <a:t>append()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A.append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(a)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52157-5B29-4DF2-91F3-514B77180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8" t="41498" r="24188" b="37929"/>
          <a:stretch/>
        </p:blipFill>
        <p:spPr>
          <a:xfrm>
            <a:off x="3006214" y="2802700"/>
            <a:ext cx="6179572" cy="15235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C39F65-1211-407C-A578-B1DAE6F017FE}"/>
              </a:ext>
            </a:extLst>
          </p:cNvPr>
          <p:cNvSpPr/>
          <p:nvPr/>
        </p:nvSpPr>
        <p:spPr>
          <a:xfrm>
            <a:off x="2138373" y="5236358"/>
            <a:ext cx="1589048" cy="64008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A0743B-2A7F-494F-9844-CB7FC828E794}"/>
              </a:ext>
            </a:extLst>
          </p:cNvPr>
          <p:cNvSpPr/>
          <p:nvPr/>
        </p:nvSpPr>
        <p:spPr>
          <a:xfrm>
            <a:off x="3717426" y="5236358"/>
            <a:ext cx="1589048" cy="64008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E0710-84E3-4C0F-A466-86D34FCF79FB}"/>
              </a:ext>
            </a:extLst>
          </p:cNvPr>
          <p:cNvSpPr/>
          <p:nvPr/>
        </p:nvSpPr>
        <p:spPr>
          <a:xfrm>
            <a:off x="5296478" y="5236358"/>
            <a:ext cx="1589048" cy="64008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CCDFF2-D75D-499D-B0DF-6F8A7F0E87BD}"/>
              </a:ext>
            </a:extLst>
          </p:cNvPr>
          <p:cNvSpPr/>
          <p:nvPr/>
        </p:nvSpPr>
        <p:spPr>
          <a:xfrm>
            <a:off x="6875531" y="5236358"/>
            <a:ext cx="1589048" cy="64008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BF323-95D7-4DAB-ADD3-CF68D0E1F21E}"/>
              </a:ext>
            </a:extLst>
          </p:cNvPr>
          <p:cNvSpPr/>
          <p:nvPr/>
        </p:nvSpPr>
        <p:spPr>
          <a:xfrm>
            <a:off x="8464579" y="5236358"/>
            <a:ext cx="1589048" cy="64008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84C22E-DDC0-4EA6-B76E-3FC5AE655246}"/>
              </a:ext>
            </a:extLst>
          </p:cNvPr>
          <p:cNvGrpSpPr/>
          <p:nvPr/>
        </p:nvGrpSpPr>
        <p:grpSpPr>
          <a:xfrm>
            <a:off x="8603129" y="5328909"/>
            <a:ext cx="1400390" cy="454977"/>
            <a:chOff x="2549238" y="4646815"/>
            <a:chExt cx="3948543" cy="64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A2B009-4B27-48A5-B1A7-25861230E284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B404E19-303E-4B6E-8C8C-17869B330DF3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BE51833-D8BD-43D9-94FE-661113199C09}"/>
                </a:ext>
              </a:extLst>
            </p:cNvPr>
            <p:cNvSpPr/>
            <p:nvPr/>
          </p:nvSpPr>
          <p:spPr>
            <a:xfrm>
              <a:off x="5176058" y="4646815"/>
              <a:ext cx="1321723" cy="640080"/>
            </a:xfrm>
            <a:prstGeom prst="rect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標題 1">
            <a:extLst>
              <a:ext uri="{FF2B5EF4-FFF2-40B4-BE49-F238E27FC236}">
                <a16:creationId xmlns:a16="http://schemas.microsoft.com/office/drawing/2014/main" id="{1B542944-241A-421F-9AA9-CE05BF4D4580}"/>
              </a:ext>
            </a:extLst>
          </p:cNvPr>
          <p:cNvSpPr txBox="1">
            <a:spLocks/>
          </p:cNvSpPr>
          <p:nvPr/>
        </p:nvSpPr>
        <p:spPr>
          <a:xfrm>
            <a:off x="1999823" y="4566739"/>
            <a:ext cx="1405466" cy="73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800" dirty="0" err="1"/>
              <a:t>my_list</a:t>
            </a:r>
            <a:endParaRPr kumimoji="1" lang="zh-TW" altLang="en-US" sz="2800" dirty="0"/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3CB9D792-3824-47C1-A348-1D80A4CC07AB}"/>
              </a:ext>
            </a:extLst>
          </p:cNvPr>
          <p:cNvSpPr txBox="1">
            <a:spLocks/>
          </p:cNvSpPr>
          <p:nvPr/>
        </p:nvSpPr>
        <p:spPr>
          <a:xfrm>
            <a:off x="8603129" y="5189934"/>
            <a:ext cx="1735320" cy="73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 err="1">
                <a:solidFill>
                  <a:schemeClr val="tx1"/>
                </a:solidFill>
              </a:rPr>
              <a:t>other_list</a:t>
            </a:r>
            <a:endParaRPr kumimoji="1" lang="zh-TW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insert(index, element)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當我們想將某</a:t>
            </a:r>
            <a:r>
              <a:rPr kumimoji="1" lang="zh-TW" altLang="en-US" b="1" dirty="0">
                <a:solidFill>
                  <a:schemeClr val="accent4"/>
                </a:solidFill>
              </a:rPr>
              <a:t>姓名 </a:t>
            </a:r>
            <a:r>
              <a:rPr kumimoji="1" lang="en-US" altLang="zh-TW" b="1" dirty="0">
                <a:solidFill>
                  <a:schemeClr val="accent4"/>
                </a:solidFill>
              </a:rPr>
              <a:t>Sam </a:t>
            </a:r>
            <a:r>
              <a:rPr kumimoji="1" lang="zh-TW" altLang="en-US" b="1" dirty="0"/>
              <a:t>加到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A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在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 </a:t>
            </a:r>
            <a:r>
              <a:rPr kumimoji="1" lang="en-US" altLang="zh-TW" b="1" dirty="0">
                <a:solidFill>
                  <a:schemeClr val="accent4"/>
                </a:solidFill>
              </a:rPr>
              <a:t>3 </a:t>
            </a:r>
            <a:r>
              <a:rPr kumimoji="1" lang="zh-TW" altLang="en-US" b="1" dirty="0"/>
              <a:t>的位置</a:t>
            </a:r>
            <a:endParaRPr kumimoji="1" lang="en-US" altLang="zh-TW" b="1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5C7A55E-9C04-4880-9140-54909C1ED965}"/>
              </a:ext>
            </a:extLst>
          </p:cNvPr>
          <p:cNvGrpSpPr/>
          <p:nvPr/>
        </p:nvGrpSpPr>
        <p:grpSpPr>
          <a:xfrm>
            <a:off x="3336615" y="3188416"/>
            <a:ext cx="5499208" cy="611861"/>
            <a:chOff x="2549238" y="4646815"/>
            <a:chExt cx="5261954" cy="64008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B1B8624-1795-4D77-BDBD-D6F2C32C06E4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Ashley</a:t>
              </a:r>
              <a:endParaRPr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8B3CEA1-3BF8-4642-9672-C8ADD2E850E1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Bob</a:t>
              </a:r>
              <a:endParaRPr lang="zh-TW" altLang="en-US" dirty="0"/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1E8424-59BC-47D6-8AAC-9D08375E7B9C}"/>
                </a:ext>
              </a:extLst>
            </p:cNvPr>
            <p:cNvGrpSpPr/>
            <p:nvPr/>
          </p:nvGrpSpPr>
          <p:grpSpPr>
            <a:xfrm>
              <a:off x="5176058" y="4646815"/>
              <a:ext cx="2635134" cy="640080"/>
              <a:chOff x="2648989" y="4646815"/>
              <a:chExt cx="2635134" cy="64008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A4425E3-478A-4A75-B677-1C1CF9BC4F94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Calvin</a:t>
                </a:r>
                <a:endParaRPr lang="zh-TW" altLang="en-US" dirty="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83FAD0F-B94B-4417-AF7B-7BFEA7D61B0A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David</a:t>
                </a:r>
                <a:endParaRPr lang="zh-TW" altLang="en-US" dirty="0"/>
              </a:p>
            </p:txBody>
          </p:sp>
        </p:grpSp>
      </p:grpSp>
      <p:sp>
        <p:nvSpPr>
          <p:cNvPr id="30" name="標題 1">
            <a:extLst>
              <a:ext uri="{FF2B5EF4-FFF2-40B4-BE49-F238E27FC236}">
                <a16:creationId xmlns:a16="http://schemas.microsoft.com/office/drawing/2014/main" id="{92422186-1C9D-4BE2-9768-825D15F39F6D}"/>
              </a:ext>
            </a:extLst>
          </p:cNvPr>
          <p:cNvSpPr txBox="1">
            <a:spLocks/>
          </p:cNvSpPr>
          <p:nvPr/>
        </p:nvSpPr>
        <p:spPr>
          <a:xfrm>
            <a:off x="3638329" y="2625181"/>
            <a:ext cx="783326" cy="50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A[0]</a:t>
            </a:r>
            <a:endParaRPr kumimoji="1" lang="zh-TW" altLang="en-US" sz="2200" dirty="0"/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4D586E0A-BB86-40AE-9B6D-96B31B04E848}"/>
              </a:ext>
            </a:extLst>
          </p:cNvPr>
          <p:cNvSpPr txBox="1">
            <a:spLocks/>
          </p:cNvSpPr>
          <p:nvPr/>
        </p:nvSpPr>
        <p:spPr>
          <a:xfrm>
            <a:off x="4985082" y="2625176"/>
            <a:ext cx="783326" cy="50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A[1]</a:t>
            </a:r>
            <a:endParaRPr kumimoji="1" lang="zh-TW" altLang="en-US" sz="2200" dirty="0"/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595C1B05-5DCA-457E-BA37-CD910EC578DE}"/>
              </a:ext>
            </a:extLst>
          </p:cNvPr>
          <p:cNvSpPr txBox="1">
            <a:spLocks/>
          </p:cNvSpPr>
          <p:nvPr/>
        </p:nvSpPr>
        <p:spPr>
          <a:xfrm>
            <a:off x="6394268" y="2625176"/>
            <a:ext cx="783326" cy="50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A[2]</a:t>
            </a:r>
            <a:endParaRPr kumimoji="1" lang="zh-TW" altLang="en-US" sz="2200" dirty="0"/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2F7B8739-B106-44BC-BF8A-FEE74BA1CBDE}"/>
              </a:ext>
            </a:extLst>
          </p:cNvPr>
          <p:cNvSpPr txBox="1">
            <a:spLocks/>
          </p:cNvSpPr>
          <p:nvPr/>
        </p:nvSpPr>
        <p:spPr>
          <a:xfrm>
            <a:off x="7741021" y="2625176"/>
            <a:ext cx="783326" cy="50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A[3]</a:t>
            </a:r>
            <a:endParaRPr kumimoji="1" lang="zh-TW" altLang="en-US" sz="2200" dirty="0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EA57291F-61F4-452E-A6E8-B250243591D1}"/>
              </a:ext>
            </a:extLst>
          </p:cNvPr>
          <p:cNvSpPr/>
          <p:nvPr/>
        </p:nvSpPr>
        <p:spPr>
          <a:xfrm rot="10800000">
            <a:off x="7965442" y="3979110"/>
            <a:ext cx="364879" cy="6118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5E28A8D-00DE-44FA-8158-2E772648277E}"/>
              </a:ext>
            </a:extLst>
          </p:cNvPr>
          <p:cNvGrpSpPr/>
          <p:nvPr/>
        </p:nvGrpSpPr>
        <p:grpSpPr>
          <a:xfrm>
            <a:off x="2877015" y="5488935"/>
            <a:ext cx="6432534" cy="596875"/>
            <a:chOff x="2549238" y="4646815"/>
            <a:chExt cx="6589836" cy="64008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0A5FF8E-A4A5-4FEA-8067-6DC76D078A0A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Ashley</a:t>
              </a:r>
              <a:endParaRPr lang="zh-TW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28AB7D-1478-43E4-A8C8-54835E905B68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Bob</a:t>
              </a:r>
              <a:endParaRPr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7ABF751F-6691-4A6B-AFE1-C2334ACF1F9A}"/>
                </a:ext>
              </a:extLst>
            </p:cNvPr>
            <p:cNvGrpSpPr/>
            <p:nvPr/>
          </p:nvGrpSpPr>
          <p:grpSpPr>
            <a:xfrm>
              <a:off x="5176058" y="4646815"/>
              <a:ext cx="3963016" cy="640080"/>
              <a:chOff x="2648989" y="4646815"/>
              <a:chExt cx="3963016" cy="640080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14C34E8-2DC4-49FA-89C1-CD66396C6A6A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Calvin</a:t>
                </a:r>
                <a:endParaRPr lang="zh-TW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803A9E3-086B-43A8-994B-55D02C0FB10E}"/>
                  </a:ext>
                </a:extLst>
              </p:cNvPr>
              <p:cNvSpPr/>
              <p:nvPr/>
            </p:nvSpPr>
            <p:spPr>
              <a:xfrm>
                <a:off x="5290281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David</a:t>
                </a:r>
                <a:endParaRPr lang="zh-TW" altLang="en-US" dirty="0"/>
              </a:p>
            </p:txBody>
          </p:sp>
        </p:grpSp>
      </p:grpSp>
      <p:sp>
        <p:nvSpPr>
          <p:cNvPr id="40" name="標題 1">
            <a:extLst>
              <a:ext uri="{FF2B5EF4-FFF2-40B4-BE49-F238E27FC236}">
                <a16:creationId xmlns:a16="http://schemas.microsoft.com/office/drawing/2014/main" id="{6E45D468-E2C0-4A2E-B5C2-DB9FFC8BA310}"/>
              </a:ext>
            </a:extLst>
          </p:cNvPr>
          <p:cNvSpPr txBox="1">
            <a:spLocks/>
          </p:cNvSpPr>
          <p:nvPr/>
        </p:nvSpPr>
        <p:spPr>
          <a:xfrm>
            <a:off x="3156282" y="4937949"/>
            <a:ext cx="731639" cy="48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A[0]</a:t>
            </a:r>
            <a:endParaRPr kumimoji="1" lang="zh-TW" altLang="en-US" sz="2200" dirty="0"/>
          </a:p>
        </p:txBody>
      </p:sp>
      <p:sp>
        <p:nvSpPr>
          <p:cNvPr id="41" name="標題 1">
            <a:extLst>
              <a:ext uri="{FF2B5EF4-FFF2-40B4-BE49-F238E27FC236}">
                <a16:creationId xmlns:a16="http://schemas.microsoft.com/office/drawing/2014/main" id="{CA731786-0867-4DB0-8FF5-7210145214E6}"/>
              </a:ext>
            </a:extLst>
          </p:cNvPr>
          <p:cNvSpPr txBox="1">
            <a:spLocks/>
          </p:cNvSpPr>
          <p:nvPr/>
        </p:nvSpPr>
        <p:spPr>
          <a:xfrm>
            <a:off x="4414171" y="4937944"/>
            <a:ext cx="731639" cy="48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A[1]</a:t>
            </a:r>
            <a:endParaRPr kumimoji="1" lang="zh-TW" altLang="en-US" sz="2200" dirty="0"/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2F69B183-2195-47CD-BAB3-699DE76E4A16}"/>
              </a:ext>
            </a:extLst>
          </p:cNvPr>
          <p:cNvSpPr txBox="1">
            <a:spLocks/>
          </p:cNvSpPr>
          <p:nvPr/>
        </p:nvSpPr>
        <p:spPr>
          <a:xfrm>
            <a:off x="5730374" y="4937944"/>
            <a:ext cx="731639" cy="48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A[2]</a:t>
            </a:r>
            <a:endParaRPr kumimoji="1" lang="zh-TW" altLang="en-US" sz="2200" dirty="0"/>
          </a:p>
        </p:txBody>
      </p:sp>
      <p:sp>
        <p:nvSpPr>
          <p:cNvPr id="43" name="標題 1">
            <a:extLst>
              <a:ext uri="{FF2B5EF4-FFF2-40B4-BE49-F238E27FC236}">
                <a16:creationId xmlns:a16="http://schemas.microsoft.com/office/drawing/2014/main" id="{FDCF848E-18B4-4531-92C5-678C50C3CC55}"/>
              </a:ext>
            </a:extLst>
          </p:cNvPr>
          <p:cNvSpPr txBox="1">
            <a:spLocks/>
          </p:cNvSpPr>
          <p:nvPr/>
        </p:nvSpPr>
        <p:spPr>
          <a:xfrm>
            <a:off x="6988263" y="4937944"/>
            <a:ext cx="731639" cy="48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A[3]</a:t>
            </a:r>
            <a:endParaRPr kumimoji="1" lang="zh-TW" altLang="en-US" sz="2200" dirty="0"/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C46A5CCA-681B-4AFC-B52E-BF6EDEF7BB08}"/>
              </a:ext>
            </a:extLst>
          </p:cNvPr>
          <p:cNvSpPr txBox="1">
            <a:spLocks/>
          </p:cNvSpPr>
          <p:nvPr/>
        </p:nvSpPr>
        <p:spPr>
          <a:xfrm>
            <a:off x="8244108" y="4937944"/>
            <a:ext cx="731639" cy="48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A[4]</a:t>
            </a:r>
            <a:endParaRPr kumimoji="1" lang="zh-TW" altLang="en-US" sz="2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4512C66-53E9-401D-A262-B0034B5BAF44}"/>
              </a:ext>
            </a:extLst>
          </p:cNvPr>
          <p:cNvSpPr/>
          <p:nvPr/>
        </p:nvSpPr>
        <p:spPr>
          <a:xfrm>
            <a:off x="6723190" y="5488934"/>
            <a:ext cx="1282059" cy="600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Sam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insert(index, element)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我們有一個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mrt</a:t>
            </a:r>
            <a:r>
              <a:rPr kumimoji="1" lang="zh-TW" altLang="en-US" b="1" dirty="0"/>
              <a:t>，我們想要在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 </a:t>
            </a:r>
            <a:r>
              <a:rPr kumimoji="1" lang="en-US" altLang="zh-TW" b="1" dirty="0">
                <a:solidFill>
                  <a:schemeClr val="accent4"/>
                </a:solidFill>
              </a:rPr>
              <a:t>2 </a:t>
            </a:r>
            <a:r>
              <a:rPr kumimoji="1" lang="zh-TW" altLang="en-US" b="1" dirty="0"/>
              <a:t>的地方加入</a:t>
            </a:r>
            <a:r>
              <a:rPr kumimoji="1" lang="zh-TW" altLang="en-US" b="1" dirty="0">
                <a:solidFill>
                  <a:schemeClr val="accent4"/>
                </a:solidFill>
              </a:rPr>
              <a:t>元素 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chemeClr val="accent4"/>
                </a:solidFill>
              </a:rPr>
              <a:t>‘</a:t>
            </a:r>
            <a:r>
              <a:rPr kumimoji="1" lang="zh-TW" altLang="en-US" b="1" dirty="0">
                <a:solidFill>
                  <a:schemeClr val="accent4"/>
                </a:solidFill>
              </a:rPr>
              <a:t>中正紀念堂</a:t>
            </a:r>
            <a:r>
              <a:rPr kumimoji="1" lang="en-US" altLang="zh-TW" b="1" dirty="0">
                <a:solidFill>
                  <a:schemeClr val="accent4"/>
                </a:solidFill>
              </a:rPr>
              <a:t>’</a:t>
            </a:r>
            <a:endParaRPr kumimoji="1" lang="en-US" altLang="zh-TW" sz="2400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sz="24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CEE65F-5B60-443C-A3DF-FEF9EEACB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4" t="54367" r="20286" b="28081"/>
          <a:stretch/>
        </p:blipFill>
        <p:spPr>
          <a:xfrm>
            <a:off x="2687782" y="3558309"/>
            <a:ext cx="6264728" cy="16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BB4B1-0AA2-4EA4-A674-680FF69D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小試身手 </a:t>
            </a:r>
            <a:r>
              <a:rPr lang="en-US" altLang="zh-TW" dirty="0"/>
              <a:t>7 – 10:</a:t>
            </a:r>
            <a:r>
              <a:rPr lang="zh-TW" altLang="en-US" dirty="0"/>
              <a:t> 串列的函數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3DACCF-0073-4DCB-B747-6A47F576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7: </a:t>
            </a:r>
            <a:r>
              <a:rPr lang="en-US" altLang="zh-TW" b="1" dirty="0" err="1"/>
              <a:t>len</a:t>
            </a:r>
            <a:endParaRPr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8: append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9: extend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10: insert</a:t>
            </a:r>
            <a:endParaRPr lang="zh-TW" altLang="en-US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36481BA-F397-4E21-9B42-226F7EBAE36A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44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pop(index)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TW" sz="2600" b="1" dirty="0"/>
          </a:p>
          <a:p>
            <a:pPr>
              <a:lnSpc>
                <a:spcPct val="150000"/>
              </a:lnSpc>
            </a:pPr>
            <a:endParaRPr kumimoji="1" lang="en-US" altLang="zh-TW" sz="2600" b="1" dirty="0"/>
          </a:p>
          <a:p>
            <a:pPr>
              <a:lnSpc>
                <a:spcPct val="150000"/>
              </a:lnSpc>
            </a:pPr>
            <a:endParaRPr kumimoji="1" lang="en-US" altLang="zh-TW" sz="2600" b="1" dirty="0"/>
          </a:p>
          <a:p>
            <a:pPr>
              <a:lnSpc>
                <a:spcPct val="150000"/>
              </a:lnSpc>
            </a:pPr>
            <a:r>
              <a:rPr kumimoji="1" lang="zh-TW" altLang="en-US" sz="2600" b="1" dirty="0"/>
              <a:t>將想刪除元素的索引值當參數</a:t>
            </a:r>
            <a:endParaRPr kumimoji="1" lang="en-US" altLang="zh-TW" sz="2600" b="1" dirty="0"/>
          </a:p>
          <a:p>
            <a:pPr>
              <a:lnSpc>
                <a:spcPct val="150000"/>
              </a:lnSpc>
            </a:pPr>
            <a:r>
              <a:rPr kumimoji="1" lang="zh-TW" altLang="en-US" sz="2600" b="1" dirty="0"/>
              <a:t>函式回傳被 </a:t>
            </a:r>
            <a:r>
              <a:rPr kumimoji="1" lang="en-US" altLang="zh-TW" sz="2600" b="1" dirty="0"/>
              <a:t>pop </a:t>
            </a:r>
            <a:r>
              <a:rPr kumimoji="1" lang="zh-TW" altLang="en-US" sz="2600" b="1" dirty="0"/>
              <a:t>的值</a:t>
            </a:r>
            <a:endParaRPr kumimoji="1" lang="en-US" altLang="zh-TW" sz="2600" b="1" dirty="0"/>
          </a:p>
          <a:p>
            <a:pPr>
              <a:lnSpc>
                <a:spcPct val="150000"/>
              </a:lnSpc>
            </a:pPr>
            <a:r>
              <a:rPr kumimoji="1" lang="en-US" altLang="zh-TW" sz="2600" b="1" dirty="0"/>
              <a:t>pop </a:t>
            </a:r>
            <a:r>
              <a:rPr kumimoji="1" lang="zh-TW" altLang="en-US" sz="2600" b="1" dirty="0">
                <a:solidFill>
                  <a:schemeClr val="accent4"/>
                </a:solidFill>
              </a:rPr>
              <a:t>預設</a:t>
            </a:r>
            <a:r>
              <a:rPr kumimoji="1" lang="zh-TW" altLang="en-US" sz="2600" b="1" dirty="0"/>
              <a:t>是刪除串列中的</a:t>
            </a:r>
            <a:r>
              <a:rPr kumimoji="1" lang="zh-TW" altLang="en-US" sz="2600" b="1" dirty="0">
                <a:solidFill>
                  <a:schemeClr val="accent4"/>
                </a:solidFill>
              </a:rPr>
              <a:t>最後一個元素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A49B49-D476-4445-B739-D9897869E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7" t="42756" r="3620" b="15959"/>
          <a:stretch/>
        </p:blipFill>
        <p:spPr>
          <a:xfrm>
            <a:off x="2087418" y="1543021"/>
            <a:ext cx="8017164" cy="24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7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remove(element)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當我們要刪除串列 </a:t>
            </a:r>
            <a:r>
              <a:rPr kumimoji="1" lang="en-US" altLang="zh-TW" b="1" dirty="0" err="1"/>
              <a:t>mrt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中</a:t>
            </a:r>
            <a:r>
              <a:rPr kumimoji="1" lang="zh-TW" altLang="en-US" b="1" dirty="0">
                <a:solidFill>
                  <a:schemeClr val="accent4"/>
                </a:solidFill>
              </a:rPr>
              <a:t>值為 </a:t>
            </a:r>
            <a:r>
              <a:rPr kumimoji="1" lang="en-US" altLang="zh-TW" b="1" dirty="0">
                <a:solidFill>
                  <a:schemeClr val="accent4"/>
                </a:solidFill>
              </a:rPr>
              <a:t>“</a:t>
            </a:r>
            <a:r>
              <a:rPr kumimoji="1" lang="zh-TW" altLang="en-US" b="1" dirty="0">
                <a:solidFill>
                  <a:schemeClr val="accent4"/>
                </a:solidFill>
              </a:rPr>
              <a:t>西門</a:t>
            </a:r>
            <a:r>
              <a:rPr kumimoji="1" lang="en-US" altLang="zh-TW" b="1" dirty="0">
                <a:solidFill>
                  <a:schemeClr val="accent4"/>
                </a:solidFill>
              </a:rPr>
              <a:t>” </a:t>
            </a:r>
            <a:r>
              <a:rPr kumimoji="1" lang="zh-TW" altLang="en-US" b="1" dirty="0"/>
              <a:t>的元素：</a:t>
            </a:r>
            <a:endParaRPr kumimoji="1" lang="en-US" altLang="zh-TW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41C328-5F9D-47DD-8202-983B732D1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3" t="47357" r="27189" b="21078"/>
          <a:stretch/>
        </p:blipFill>
        <p:spPr>
          <a:xfrm>
            <a:off x="2701635" y="3100062"/>
            <a:ext cx="6788729" cy="216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C463B-526C-4F8B-88CD-B5715187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 </a:t>
            </a:r>
            <a:r>
              <a:rPr lang="en-US" altLang="zh-TW" dirty="0" err="1"/>
              <a:t>ipynb</a:t>
            </a:r>
            <a:r>
              <a:rPr lang="en-US" altLang="zh-TW" dirty="0"/>
              <a:t> 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C8C026-C046-4AAD-B342-9B23E42D0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/>
              <a:t>請各位先到以下</a:t>
            </a:r>
            <a:r>
              <a:rPr lang="zh-TW" altLang="en-US" b="1" dirty="0">
                <a:hlinkClick r:id="rId2"/>
              </a:rPr>
              <a:t>連結</a:t>
            </a:r>
            <a:r>
              <a:rPr lang="zh-TW" altLang="en-US" b="1" dirty="0"/>
              <a:t>下載 </a:t>
            </a:r>
            <a:r>
              <a:rPr lang="en-US" altLang="zh-TW" b="1" dirty="0" err="1"/>
              <a:t>ipynb</a:t>
            </a:r>
            <a:r>
              <a:rPr lang="en-US" altLang="zh-TW" b="1" dirty="0"/>
              <a:t> </a:t>
            </a:r>
            <a:r>
              <a:rPr lang="zh-TW" altLang="en-US" b="1" dirty="0"/>
              <a:t>檔案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在 </a:t>
            </a:r>
            <a:r>
              <a:rPr lang="en-US" altLang="zh-TW" b="1" dirty="0"/>
              <a:t>Google </a:t>
            </a:r>
            <a:r>
              <a:rPr lang="en-US" altLang="zh-TW" b="1" dirty="0" err="1"/>
              <a:t>Colab</a:t>
            </a:r>
            <a:r>
              <a:rPr lang="en-US" altLang="zh-TW" b="1" dirty="0"/>
              <a:t> </a:t>
            </a:r>
            <a:r>
              <a:rPr lang="zh-TW" altLang="en-US" b="1" dirty="0"/>
              <a:t>或是 </a:t>
            </a:r>
            <a:r>
              <a:rPr lang="en-US" altLang="zh-TW" b="1" dirty="0" err="1"/>
              <a:t>Jupyter</a:t>
            </a:r>
            <a:r>
              <a:rPr lang="en-US" altLang="zh-TW" b="1" dirty="0"/>
              <a:t> Notebook / Lab </a:t>
            </a:r>
            <a:r>
              <a:rPr lang="zh-TW" altLang="en-US" b="1" dirty="0"/>
              <a:t>裡開啟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跑看看第一格 </a:t>
            </a:r>
            <a:r>
              <a:rPr lang="en-US" altLang="zh-TW" b="1" dirty="0"/>
              <a:t>Google </a:t>
            </a:r>
            <a:r>
              <a:rPr lang="en-US" altLang="zh-TW" b="1" dirty="0" err="1"/>
              <a:t>Colab</a:t>
            </a:r>
            <a:r>
              <a:rPr lang="en-US" altLang="zh-TW" b="1" dirty="0"/>
              <a:t> </a:t>
            </a:r>
            <a:r>
              <a:rPr lang="zh-TW" altLang="en-US" b="1" dirty="0"/>
              <a:t>使用範例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大家可以跟著我 </a:t>
            </a:r>
            <a:r>
              <a:rPr lang="en-US" altLang="zh-TW" b="1" dirty="0"/>
              <a:t>Demo </a:t>
            </a:r>
            <a:r>
              <a:rPr lang="zh-TW" altLang="en-US" b="1" dirty="0"/>
              <a:t>做！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2150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count(element)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當我們想計算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horse_race</a:t>
            </a:r>
            <a:r>
              <a:rPr kumimoji="1" lang="en-US" altLang="zh-TW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裡，</a:t>
            </a:r>
            <a:r>
              <a:rPr kumimoji="1" lang="en-US" altLang="zh-TW" b="1" dirty="0"/>
              <a:t> </a:t>
            </a:r>
            <a:r>
              <a:rPr kumimoji="1" lang="en-US" altLang="zh-TW" b="1" dirty="0">
                <a:solidFill>
                  <a:schemeClr val="accent4"/>
                </a:solidFill>
              </a:rPr>
              <a:t>‘</a:t>
            </a:r>
            <a:r>
              <a:rPr kumimoji="1" lang="zh-TW" altLang="en-US" b="1" dirty="0">
                <a:solidFill>
                  <a:schemeClr val="accent4"/>
                </a:solidFill>
              </a:rPr>
              <a:t>毛利小五狼</a:t>
            </a:r>
            <a:r>
              <a:rPr kumimoji="1" lang="en-US" altLang="zh-TW" b="1" dirty="0">
                <a:solidFill>
                  <a:schemeClr val="accent4"/>
                </a:solidFill>
              </a:rPr>
              <a:t>’ </a:t>
            </a:r>
            <a:r>
              <a:rPr kumimoji="1" lang="zh-TW" altLang="en-US" b="1" dirty="0"/>
              <a:t>和 </a:t>
            </a:r>
            <a:r>
              <a:rPr kumimoji="1" lang="en-US" altLang="zh-TW" b="1" dirty="0">
                <a:solidFill>
                  <a:schemeClr val="accent4"/>
                </a:solidFill>
              </a:rPr>
              <a:t>‘</a:t>
            </a:r>
            <a:r>
              <a:rPr kumimoji="1" lang="zh-TW" altLang="en-US" b="1" dirty="0">
                <a:solidFill>
                  <a:schemeClr val="accent4"/>
                </a:solidFill>
              </a:rPr>
              <a:t>灰太狼</a:t>
            </a:r>
            <a:r>
              <a:rPr kumimoji="1" lang="en-US" altLang="zh-TW" b="1" dirty="0">
                <a:solidFill>
                  <a:schemeClr val="accent4"/>
                </a:solidFill>
              </a:rPr>
              <a:t>’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出現的次數</a:t>
            </a:r>
            <a:endParaRPr kumimoji="1" lang="en-US" altLang="zh-TW" sz="35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BFBFE89-0E36-4A75-B4C1-C110E673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7" t="43368" r="35468" b="36281"/>
          <a:stretch/>
        </p:blipFill>
        <p:spPr>
          <a:xfrm>
            <a:off x="1519187" y="3332746"/>
            <a:ext cx="9153626" cy="20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sort()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4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600" b="1" dirty="0"/>
              <a:t>在</a:t>
            </a:r>
            <a:r>
              <a:rPr kumimoji="1" lang="zh-TW" altLang="en-US" sz="2600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sz="2600" b="1" dirty="0" err="1">
                <a:solidFill>
                  <a:schemeClr val="accent4"/>
                </a:solidFill>
              </a:rPr>
              <a:t>my_list</a:t>
            </a:r>
            <a:r>
              <a:rPr kumimoji="1" lang="en-US" altLang="zh-TW" sz="2600" b="1" dirty="0">
                <a:solidFill>
                  <a:schemeClr val="accent4"/>
                </a:solidFill>
              </a:rPr>
              <a:t> </a:t>
            </a:r>
            <a:r>
              <a:rPr kumimoji="1" lang="zh-TW" altLang="en-US" sz="2600" b="1" dirty="0"/>
              <a:t>中</a:t>
            </a:r>
            <a:endParaRPr kumimoji="1" lang="en-US" altLang="zh-TW" sz="2600" b="1" dirty="0"/>
          </a:p>
          <a:p>
            <a:pPr>
              <a:lnSpc>
                <a:spcPct val="150000"/>
              </a:lnSpc>
            </a:pPr>
            <a:r>
              <a:rPr kumimoji="1" lang="zh-TW" altLang="en-US" sz="2600" b="1" dirty="0"/>
              <a:t>我們想讓裡面的元素</a:t>
            </a:r>
            <a:r>
              <a:rPr kumimoji="1" lang="zh-TW" altLang="en-US" sz="2600" b="1" dirty="0">
                <a:solidFill>
                  <a:schemeClr val="accent4"/>
                </a:solidFill>
              </a:rPr>
              <a:t>由小到大</a:t>
            </a:r>
            <a:r>
              <a:rPr kumimoji="1" lang="zh-TW" altLang="en-US" sz="2600" b="1" dirty="0"/>
              <a:t>排列</a:t>
            </a:r>
            <a:endParaRPr kumimoji="1" lang="en-US" altLang="zh-TW" sz="2600" b="1" dirty="0"/>
          </a:p>
          <a:p>
            <a:pPr>
              <a:lnSpc>
                <a:spcPct val="150000"/>
              </a:lnSpc>
            </a:pPr>
            <a:r>
              <a:rPr kumimoji="1" lang="zh-TW" altLang="en-US" sz="2600" b="1" dirty="0"/>
              <a:t>我們想讓裡面的元素</a:t>
            </a:r>
            <a:r>
              <a:rPr kumimoji="1" lang="zh-TW" altLang="en-US" sz="2600" b="1" dirty="0">
                <a:solidFill>
                  <a:schemeClr val="accent4"/>
                </a:solidFill>
              </a:rPr>
              <a:t>由大到小</a:t>
            </a:r>
            <a:r>
              <a:rPr kumimoji="1" lang="zh-TW" altLang="en-US" sz="2600" b="1" dirty="0"/>
              <a:t>排列</a:t>
            </a:r>
            <a:endParaRPr kumimoji="1" lang="en-US" altLang="zh-TW" sz="2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TW" b="1" dirty="0">
                <a:sym typeface="Wingdings" panose="05000000000000000000" pitchFamily="2" charset="2"/>
              </a:rPr>
              <a:t> </a:t>
            </a:r>
            <a:r>
              <a:rPr kumimoji="1" lang="en-US" altLang="zh-TW" b="1" dirty="0">
                <a:solidFill>
                  <a:schemeClr val="accent4"/>
                </a:solidFill>
                <a:sym typeface="Wingdings" panose="05000000000000000000" pitchFamily="2" charset="2"/>
              </a:rPr>
              <a:t>reverse = True</a:t>
            </a:r>
            <a:endParaRPr kumimoji="1" lang="zh-TW" altLang="en-US" b="1" dirty="0">
              <a:solidFill>
                <a:schemeClr val="accent4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C0307C-85B3-4190-B6C3-C16EF546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t="31719" r="44591" b="32211"/>
          <a:stretch/>
        </p:blipFill>
        <p:spPr>
          <a:xfrm>
            <a:off x="6437745" y="1874201"/>
            <a:ext cx="5028003" cy="26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sort – </a:t>
            </a:r>
            <a:r>
              <a:rPr kumimoji="1" lang="zh-TW" altLang="en-US" dirty="0"/>
              <a:t>自訂排序規則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調整</a:t>
            </a:r>
            <a:r>
              <a:rPr kumimoji="1" lang="zh-TW" altLang="en-US" b="1" dirty="0">
                <a:solidFill>
                  <a:schemeClr val="accent4"/>
                </a:solidFill>
              </a:rPr>
              <a:t>參數 </a:t>
            </a:r>
            <a:r>
              <a:rPr kumimoji="1" lang="en-US" altLang="zh-TW" b="1" dirty="0">
                <a:solidFill>
                  <a:schemeClr val="accent4"/>
                </a:solidFill>
              </a:rPr>
              <a:t>key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來設定</a:t>
            </a:r>
            <a:r>
              <a:rPr kumimoji="1" lang="zh-TW" altLang="en-US" b="1" dirty="0">
                <a:solidFill>
                  <a:schemeClr val="accent4"/>
                </a:solidFill>
              </a:rPr>
              <a:t>排序的規則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當我們想按照字串裡</a:t>
            </a:r>
            <a:r>
              <a:rPr kumimoji="1" lang="zh-TW" altLang="en-US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b="1" dirty="0">
                <a:solidFill>
                  <a:schemeClr val="accent4"/>
                </a:solidFill>
              </a:rPr>
              <a:t>1 </a:t>
            </a:r>
            <a:r>
              <a:rPr kumimoji="1" lang="zh-TW" altLang="en-US" b="1" dirty="0">
                <a:solidFill>
                  <a:schemeClr val="accent4"/>
                </a:solidFill>
              </a:rPr>
              <a:t>個索引</a:t>
            </a:r>
            <a:r>
              <a:rPr kumimoji="1" lang="zh-TW" altLang="en-US" b="1" dirty="0"/>
              <a:t>的值</a:t>
            </a:r>
            <a:r>
              <a:rPr kumimoji="1" lang="zh-TW" altLang="en-US" b="1" dirty="0">
                <a:solidFill>
                  <a:schemeClr val="accent4"/>
                </a:solidFill>
              </a:rPr>
              <a:t>排序串列</a:t>
            </a:r>
            <a:r>
              <a:rPr kumimoji="1" lang="zh-TW" altLang="en-US" b="1" dirty="0"/>
              <a:t>內的元素：</a:t>
            </a:r>
            <a:endParaRPr kumimoji="1" lang="en-US" altLang="zh-TW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lambda x:x[id]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4B9B03-CCEE-44F1-A022-22B7B64D5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4" t="48242" r="34117" b="38425"/>
          <a:stretch/>
        </p:blipFill>
        <p:spPr>
          <a:xfrm>
            <a:off x="4048298" y="3544093"/>
            <a:ext cx="4214554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9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sort - lambda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400" b="1" dirty="0"/>
              <a:t>昨天大家吃的晚餐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sz="2400" b="1" dirty="0">
                <a:solidFill>
                  <a:schemeClr val="accent4"/>
                </a:solidFill>
              </a:rPr>
              <a:t>dinner</a:t>
            </a:r>
          </a:p>
          <a:p>
            <a:pPr>
              <a:lnSpc>
                <a:spcPct val="150000"/>
              </a:lnSpc>
            </a:pPr>
            <a:r>
              <a:rPr kumimoji="1" lang="zh-TW" altLang="en-US" sz="2400" b="1" dirty="0"/>
              <a:t>我們該如何將串列裡的字串按照它們的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第二個字母</a:t>
            </a:r>
            <a:r>
              <a:rPr kumimoji="1" lang="zh-TW" altLang="en-US" sz="2400" b="1" dirty="0"/>
              <a:t>去做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排序</a:t>
            </a:r>
            <a:r>
              <a:rPr kumimoji="1" lang="zh-TW" altLang="en-US" sz="2400" b="1" dirty="0"/>
              <a:t>？</a:t>
            </a:r>
          </a:p>
          <a:p>
            <a:pPr>
              <a:lnSpc>
                <a:spcPct val="150000"/>
              </a:lnSpc>
            </a:pPr>
            <a:endParaRPr kumimoji="1" lang="zh-TW" altLang="en-US" sz="24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DDF610-13F9-46A7-B11D-6449DD40D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0" t="59259" r="6397" b="21413"/>
          <a:stretch/>
        </p:blipFill>
        <p:spPr>
          <a:xfrm>
            <a:off x="1897679" y="3509818"/>
            <a:ext cx="8396642" cy="17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5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BB4B1-0AA2-4EA4-A674-680FF69D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小試身手 </a:t>
            </a:r>
            <a:r>
              <a:rPr lang="en-US" altLang="zh-TW" dirty="0"/>
              <a:t>11 – 14:</a:t>
            </a:r>
            <a:r>
              <a:rPr lang="zh-TW" altLang="en-US" dirty="0"/>
              <a:t> 串列的函數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3DACCF-0073-4DCB-B747-6A47F576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11: pop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12: remove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13: count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14: sort</a:t>
            </a:r>
            <a:endParaRPr lang="zh-TW" altLang="en-US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36481BA-F397-4E21-9B42-226F7EBAE36A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904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2 - </a:t>
            </a:r>
            <a:r>
              <a:rPr lang="zh-TW" altLang="en-US" dirty="0"/>
              <a:t>迴圈 </a:t>
            </a:r>
            <a:r>
              <a:rPr lang="en-US" altLang="zh-TW" dirty="0"/>
              <a:t>(loop)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851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執行</a:t>
            </a:r>
            <a:r>
              <a:rPr kumimoji="1" lang="zh-TW" altLang="en-US" b="1" dirty="0">
                <a:solidFill>
                  <a:schemeClr val="accent4"/>
                </a:solidFill>
              </a:rPr>
              <a:t>特定的次數</a:t>
            </a:r>
            <a:r>
              <a:rPr kumimoji="1" lang="zh-TW" altLang="en-US" b="1" dirty="0"/>
              <a:t>                      </a:t>
            </a:r>
            <a:r>
              <a:rPr kumimoji="1" lang="en-US" altLang="zh-TW" b="1" dirty="0">
                <a:sym typeface="Wingdings" panose="05000000000000000000" pitchFamily="2" charset="2"/>
              </a:rPr>
              <a:t></a:t>
            </a:r>
            <a:r>
              <a:rPr kumimoji="1" lang="zh-TW" altLang="en-US" b="1" dirty="0">
                <a:sym typeface="Wingdings" panose="05000000000000000000" pitchFamily="2" charset="2"/>
              </a:rPr>
              <a:t> </a:t>
            </a:r>
            <a:r>
              <a:rPr kumimoji="1" lang="zh-TW" altLang="en-US" sz="2800" b="1" dirty="0"/>
              <a:t>印出</a:t>
            </a:r>
            <a:r>
              <a:rPr kumimoji="1"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五個 “</a:t>
            </a:r>
            <a:r>
              <a:rPr kumimoji="1" lang="en-US" altLang="zh-TW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hello world”</a:t>
            </a:r>
            <a:endParaRPr kumimoji="1" lang="en-US" altLang="zh-TW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執行到</a:t>
            </a:r>
            <a:r>
              <a:rPr kumimoji="1" lang="zh-TW" altLang="en-US" b="1" dirty="0">
                <a:solidFill>
                  <a:schemeClr val="accent4"/>
                </a:solidFill>
              </a:rPr>
              <a:t>特定條件成立</a:t>
            </a:r>
            <a:r>
              <a:rPr kumimoji="1" lang="zh-TW" altLang="en-US" b="1" dirty="0"/>
              <a:t>結束迴圈 </a:t>
            </a:r>
            <a:r>
              <a:rPr kumimoji="1" lang="en-US" altLang="zh-TW" b="1" dirty="0">
                <a:sym typeface="Wingdings" panose="05000000000000000000" pitchFamily="2" charset="2"/>
              </a:rPr>
              <a:t></a:t>
            </a:r>
            <a:r>
              <a:rPr kumimoji="1" lang="zh-TW" altLang="en-US" b="1" dirty="0">
                <a:sym typeface="Wingdings" panose="05000000000000000000" pitchFamily="2" charset="2"/>
              </a:rPr>
              <a:t> </a:t>
            </a:r>
            <a:r>
              <a:rPr kumimoji="1" lang="zh-TW" altLang="en-US" sz="2800" b="1" dirty="0"/>
              <a:t>印出</a:t>
            </a:r>
            <a:r>
              <a:rPr kumimoji="1"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連續數列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到</a:t>
            </a:r>
            <a:r>
              <a:rPr kumimoji="1" lang="zh-TW" altLang="en-US" b="1" dirty="0"/>
              <a:t>數字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針對某一容器</a:t>
            </a:r>
            <a:r>
              <a:rPr kumimoji="1" lang="zh-TW" altLang="en-US" b="1" dirty="0"/>
              <a:t>中的項目執行     </a:t>
            </a:r>
            <a:r>
              <a:rPr kumimoji="1" lang="en-US" altLang="zh-TW" b="1" dirty="0">
                <a:sym typeface="Wingdings" panose="05000000000000000000" pitchFamily="2" charset="2"/>
              </a:rPr>
              <a:t> </a:t>
            </a:r>
            <a:r>
              <a:rPr kumimoji="1" lang="zh-TW" altLang="en-US" b="1" dirty="0">
                <a:sym typeface="Wingdings" panose="05000000000000000000" pitchFamily="2" charset="2"/>
              </a:rPr>
              <a:t>印出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串列</a:t>
            </a:r>
            <a:r>
              <a:rPr kumimoji="1"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裡的東西</a:t>
            </a:r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2663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while </a:t>
            </a:r>
            <a:r>
              <a:rPr kumimoji="1" lang="zh-TW" altLang="en-US" b="1" dirty="0"/>
              <a:t>迴圈：</a:t>
            </a:r>
            <a:r>
              <a:rPr kumimoji="1" lang="zh-TW" altLang="en-US" b="1" dirty="0">
                <a:solidFill>
                  <a:schemeClr val="accent4"/>
                </a:solidFill>
              </a:rPr>
              <a:t>重複執行</a:t>
            </a:r>
            <a:r>
              <a:rPr kumimoji="1" lang="zh-TW" altLang="en-US" b="1" dirty="0"/>
              <a:t>直到</a:t>
            </a:r>
            <a:r>
              <a:rPr kumimoji="1" lang="zh-TW" altLang="en-US" b="1" dirty="0">
                <a:solidFill>
                  <a:schemeClr val="accent4"/>
                </a:solidFill>
              </a:rPr>
              <a:t>特定條件成立結束</a:t>
            </a:r>
            <a:r>
              <a:rPr kumimoji="1" lang="zh-TW" altLang="en-US" b="1" dirty="0"/>
              <a:t>迴圈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/>
              <a:t>for </a:t>
            </a:r>
            <a:r>
              <a:rPr kumimoji="1" lang="zh-TW" altLang="en-US" b="1" dirty="0"/>
              <a:t>迴圈：執行</a:t>
            </a:r>
            <a:r>
              <a:rPr kumimoji="1" lang="zh-TW" altLang="en-US" b="1" dirty="0">
                <a:solidFill>
                  <a:schemeClr val="accent4"/>
                </a:solidFill>
              </a:rPr>
              <a:t>特定的次數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0537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while </a:t>
            </a:r>
            <a:r>
              <a:rPr kumimoji="1"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若</a:t>
            </a:r>
            <a:r>
              <a:rPr kumimoji="1" lang="zh-TW" altLang="en-US" b="1" dirty="0">
                <a:solidFill>
                  <a:schemeClr val="accent4"/>
                </a:solidFill>
              </a:rPr>
              <a:t>判斷式 </a:t>
            </a:r>
            <a:r>
              <a:rPr kumimoji="1" lang="en-US" altLang="zh-TW" b="1" dirty="0">
                <a:solidFill>
                  <a:schemeClr val="accent4"/>
                </a:solidFill>
              </a:rPr>
              <a:t>condition1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的結果為 </a:t>
            </a:r>
            <a:r>
              <a:rPr kumimoji="1" lang="en-US" altLang="zh-TW" b="1" dirty="0">
                <a:solidFill>
                  <a:schemeClr val="accent4"/>
                </a:solidFill>
              </a:rPr>
              <a:t>True</a:t>
            </a:r>
            <a:r>
              <a:rPr kumimoji="1" lang="zh-TW" altLang="en-US" b="1" dirty="0"/>
              <a:t>，</a:t>
            </a:r>
            <a:r>
              <a:rPr kumimoji="1" lang="zh-TW" altLang="en-US" b="1" dirty="0">
                <a:solidFill>
                  <a:schemeClr val="accent4"/>
                </a:solidFill>
              </a:rPr>
              <a:t>程式 </a:t>
            </a:r>
            <a:r>
              <a:rPr kumimoji="1" lang="en-US" altLang="zh-TW" b="1" dirty="0">
                <a:solidFill>
                  <a:schemeClr val="accent4"/>
                </a:solidFill>
              </a:rPr>
              <a:t>code </a:t>
            </a:r>
            <a:r>
              <a:rPr kumimoji="1" lang="zh-TW" altLang="en-US" b="1" dirty="0"/>
              <a:t>重複執行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直到判斷式的結果為 </a:t>
            </a:r>
            <a:r>
              <a:rPr kumimoji="1" lang="en-US" altLang="zh-TW" b="1" dirty="0">
                <a:solidFill>
                  <a:schemeClr val="accent4"/>
                </a:solidFill>
              </a:rPr>
              <a:t>False</a:t>
            </a:r>
            <a:r>
              <a:rPr kumimoji="1" lang="zh-TW" altLang="en-US" b="1" dirty="0"/>
              <a:t>，程式</a:t>
            </a:r>
            <a:r>
              <a:rPr kumimoji="1" lang="zh-TW" altLang="en-US" b="1" dirty="0">
                <a:solidFill>
                  <a:schemeClr val="accent4"/>
                </a:solidFill>
              </a:rPr>
              <a:t>離開迴圈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6E2259-D7CA-4A4F-A448-EB93C26C1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9" t="27879" r="65859" b="60638"/>
          <a:stretch/>
        </p:blipFill>
        <p:spPr>
          <a:xfrm>
            <a:off x="4151471" y="3859754"/>
            <a:ext cx="3889057" cy="13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1: while </a:t>
            </a:r>
            <a:r>
              <a:rPr kumimoji="1"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用 </a:t>
            </a:r>
            <a:r>
              <a:rPr kumimoji="1" lang="en-US" altLang="zh-TW" b="1" dirty="0"/>
              <a:t>while </a:t>
            </a:r>
            <a:r>
              <a:rPr kumimoji="1" lang="zh-TW" altLang="en-US" b="1" dirty="0"/>
              <a:t>迴圈印出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welcome_list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中的元素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0DF6BA2-EBFD-4D99-8640-5000CB1CA0FA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EF36892-5273-44F8-B3E6-22062A149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6" t="54141" r="66920" b="18653"/>
          <a:stretch/>
        </p:blipFill>
        <p:spPr>
          <a:xfrm>
            <a:off x="9580419" y="3255648"/>
            <a:ext cx="1401840" cy="22122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C4CF957-7CBE-4BF0-87DF-0C862672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0" t="27744" r="17593" b="48283"/>
          <a:stretch/>
        </p:blipFill>
        <p:spPr>
          <a:xfrm>
            <a:off x="948311" y="3255648"/>
            <a:ext cx="8521997" cy="22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Table of 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9269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/>
              <a:t>1 – </a:t>
            </a:r>
            <a:r>
              <a:rPr kumimoji="1" lang="zh-TW" altLang="en-US" b="1" dirty="0"/>
              <a:t>串列</a:t>
            </a:r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取出子串列</a:t>
            </a:r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串列的合併、複製</a:t>
            </a:r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常見的函數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/>
              <a:t>2 - </a:t>
            </a:r>
            <a:r>
              <a:rPr kumimoji="1" lang="zh-TW" altLang="en-US" b="1" dirty="0"/>
              <a:t>迴圈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en-US" altLang="zh-TW" b="1" dirty="0"/>
              <a:t>for </a:t>
            </a:r>
            <a:r>
              <a:rPr kumimoji="1" lang="zh-TW" altLang="en-US" b="1" dirty="0"/>
              <a:t>迴圈、</a:t>
            </a:r>
            <a:r>
              <a:rPr kumimoji="1" lang="en-US" altLang="zh-TW" b="1" dirty="0"/>
              <a:t>while </a:t>
            </a:r>
            <a:r>
              <a:rPr kumimoji="1" lang="zh-TW" altLang="en-US" b="1" dirty="0"/>
              <a:t>迴圈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en-US" altLang="zh-TW" b="1" dirty="0"/>
              <a:t>break</a:t>
            </a:r>
            <a:r>
              <a:rPr kumimoji="1" lang="zh-TW" altLang="en-US" b="1" dirty="0"/>
              <a:t>、</a:t>
            </a:r>
            <a:r>
              <a:rPr kumimoji="1" lang="en-US" altLang="zh-TW" b="1" dirty="0"/>
              <a:t>continue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7BB5531-E58A-4AA2-B45F-794F44B1F06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89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/>
              <a:t>3 - </a:t>
            </a:r>
            <a:r>
              <a:rPr kumimoji="1" lang="zh-TW" altLang="en-US" b="1" dirty="0"/>
              <a:t>字串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字串走訪、判斷、切片、運算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常用的函數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/>
              <a:t>4 - </a:t>
            </a:r>
            <a:r>
              <a:rPr kumimoji="1" lang="zh-TW" altLang="en-US" b="1" dirty="0"/>
              <a:t>容器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元組、集合、字典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51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 </a:t>
            </a:r>
            <a:r>
              <a:rPr kumimoji="1"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又稱</a:t>
            </a:r>
            <a:r>
              <a:rPr kumimoji="1" lang="zh-TW" altLang="en-US" b="1" dirty="0">
                <a:solidFill>
                  <a:schemeClr val="accent4"/>
                </a:solidFill>
              </a:rPr>
              <a:t>計數迴圈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- </a:t>
            </a:r>
            <a:r>
              <a:rPr kumimoji="1" lang="zh-TW" altLang="en-US" b="1" dirty="0"/>
              <a:t>使用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range() 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透過與 </a:t>
            </a:r>
            <a:r>
              <a:rPr kumimoji="1" lang="en-US" altLang="zh-TW" b="1" dirty="0"/>
              <a:t>range() </a:t>
            </a:r>
            <a:r>
              <a:rPr kumimoji="1" lang="zh-TW" altLang="en-US" b="1" dirty="0"/>
              <a:t>函數搭配，讓迴圈中的程式碼執行特定的次數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用迴圈印出 </a:t>
            </a:r>
            <a:r>
              <a:rPr kumimoji="1" lang="en-US" altLang="zh-TW" b="1" dirty="0"/>
              <a:t>0 </a:t>
            </a:r>
            <a:r>
              <a:rPr kumimoji="1" lang="zh-TW" altLang="en-US" b="1" dirty="0"/>
              <a:t>到 </a:t>
            </a:r>
            <a:r>
              <a:rPr kumimoji="1" lang="en-US" altLang="zh-TW" b="1" dirty="0"/>
              <a:t>4</a:t>
            </a:r>
            <a:r>
              <a:rPr kumimoji="1" lang="zh-TW" altLang="en-US" b="1" dirty="0"/>
              <a:t>：</a:t>
            </a:r>
            <a:endParaRPr kumimoji="1"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86255-3EAF-4698-9A06-8964CB9A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7" t="36551" r="40328" b="56485"/>
          <a:stretch/>
        </p:blipFill>
        <p:spPr>
          <a:xfrm>
            <a:off x="2523957" y="4603220"/>
            <a:ext cx="3423767" cy="9642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0004636-13E2-4675-9DCE-457F44287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3" t="45940" r="54192" b="40363"/>
          <a:stretch/>
        </p:blipFill>
        <p:spPr>
          <a:xfrm>
            <a:off x="7053372" y="4098282"/>
            <a:ext cx="925930" cy="19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 </a:t>
            </a:r>
            <a:r>
              <a:rPr kumimoji="1" lang="zh-TW" altLang="en-US" dirty="0"/>
              <a:t>迴圈 </a:t>
            </a:r>
            <a:r>
              <a:rPr kumimoji="1" lang="en-US" altLang="zh-TW" dirty="0"/>
              <a:t>– range()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/>
              <a:t>當有一個參數 </a:t>
            </a:r>
            <a:r>
              <a:rPr kumimoji="1" lang="en-US" altLang="zh-TW" sz="2400" b="1" dirty="0">
                <a:sym typeface="Wingdings" panose="05000000000000000000" pitchFamily="2" charset="2"/>
              </a:rPr>
              <a:t> </a:t>
            </a:r>
            <a:r>
              <a:rPr kumimoji="1" lang="zh-TW" altLang="en-US" sz="2400" b="1" dirty="0">
                <a:sym typeface="Wingdings" panose="05000000000000000000" pitchFamily="2" charset="2"/>
              </a:rPr>
              <a:t>計數</a:t>
            </a:r>
            <a:endParaRPr kumimoji="1" lang="en-US" altLang="zh-TW" sz="2400" b="1" dirty="0"/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sz="2400" b="1" dirty="0"/>
              <a:t>當有兩個參數 </a:t>
            </a:r>
            <a:r>
              <a:rPr kumimoji="1" lang="en-US" altLang="zh-TW" sz="2400" b="1" dirty="0">
                <a:sym typeface="Wingdings" panose="05000000000000000000" pitchFamily="2" charset="2"/>
              </a:rPr>
              <a:t> </a:t>
            </a:r>
            <a:r>
              <a:rPr kumimoji="1" lang="zh-TW" altLang="en-US" sz="2400" b="1" dirty="0">
                <a:sym typeface="Wingdings" panose="05000000000000000000" pitchFamily="2" charset="2"/>
              </a:rPr>
              <a:t>擷取範圍</a:t>
            </a:r>
            <a:endParaRPr kumimoji="1" lang="en-US" altLang="zh-TW" sz="2400" b="1" dirty="0"/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sz="2400" b="1" dirty="0"/>
              <a:t>當有三個參數 </a:t>
            </a:r>
            <a:r>
              <a:rPr kumimoji="1" lang="en-US" altLang="zh-TW" sz="2400" b="1" dirty="0">
                <a:sym typeface="Wingdings" panose="05000000000000000000" pitchFamily="2" charset="2"/>
              </a:rPr>
              <a:t> </a:t>
            </a:r>
            <a:r>
              <a:rPr kumimoji="1" lang="zh-TW" altLang="en-US" sz="2400" b="1" dirty="0">
                <a:sym typeface="Wingdings" panose="05000000000000000000" pitchFamily="2" charset="2"/>
              </a:rPr>
              <a:t>擷取範圍 </a:t>
            </a:r>
            <a:r>
              <a:rPr kumimoji="1" lang="en-US" altLang="zh-TW" sz="2400" b="1" dirty="0">
                <a:sym typeface="Wingdings" panose="05000000000000000000" pitchFamily="2" charset="2"/>
              </a:rPr>
              <a:t>+</a:t>
            </a:r>
            <a:r>
              <a:rPr kumimoji="1" lang="zh-TW" altLang="en-US" sz="2400" b="1" dirty="0">
                <a:sym typeface="Wingdings" panose="05000000000000000000" pitchFamily="2" charset="2"/>
              </a:rPr>
              <a:t> 公差</a:t>
            </a:r>
            <a:endParaRPr kumimoji="1" lang="en-US" altLang="zh-TW" sz="24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C200B8-305E-4195-B9CE-E581B1BFD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3" t="44848" r="17903" b="39637"/>
          <a:stretch/>
        </p:blipFill>
        <p:spPr>
          <a:xfrm>
            <a:off x="7172028" y="1611227"/>
            <a:ext cx="3277128" cy="90991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0586EC9-D6D9-46E1-BE05-D1499D187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48" t="45455" r="13585" b="40555"/>
          <a:stretch/>
        </p:blipFill>
        <p:spPr>
          <a:xfrm>
            <a:off x="6584977" y="3120067"/>
            <a:ext cx="4451229" cy="88122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6613F8D-0490-48BF-B6F2-3ED17BA5F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25" t="48010" r="17299" b="39320"/>
          <a:stretch/>
        </p:blipFill>
        <p:spPr>
          <a:xfrm>
            <a:off x="7086337" y="4881178"/>
            <a:ext cx="3787691" cy="829115"/>
          </a:xfrm>
          <a:prstGeom prst="rect">
            <a:avLst/>
          </a:prstGeom>
        </p:spPr>
      </p:pic>
      <p:sp>
        <p:nvSpPr>
          <p:cNvPr id="31" name="標題 1">
            <a:extLst>
              <a:ext uri="{FF2B5EF4-FFF2-40B4-BE49-F238E27FC236}">
                <a16:creationId xmlns:a16="http://schemas.microsoft.com/office/drawing/2014/main" id="{D32AAB7A-6CD0-486F-8AF6-917117C7612E}"/>
              </a:ext>
            </a:extLst>
          </p:cNvPr>
          <p:cNvSpPr txBox="1">
            <a:spLocks/>
          </p:cNvSpPr>
          <p:nvPr/>
        </p:nvSpPr>
        <p:spPr>
          <a:xfrm>
            <a:off x="8545482" y="2739738"/>
            <a:ext cx="654851" cy="49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首</a:t>
            </a:r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AA9AFFD9-EF81-4FC0-90BA-FDA665145690}"/>
              </a:ext>
            </a:extLst>
          </p:cNvPr>
          <p:cNvSpPr txBox="1">
            <a:spLocks/>
          </p:cNvSpPr>
          <p:nvPr/>
        </p:nvSpPr>
        <p:spPr>
          <a:xfrm>
            <a:off x="9135993" y="2752901"/>
            <a:ext cx="654851" cy="49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尾</a:t>
            </a: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BDF72054-9F46-4504-A8D9-3C7BFED3D9BE}"/>
              </a:ext>
            </a:extLst>
          </p:cNvPr>
          <p:cNvSpPr txBox="1">
            <a:spLocks/>
          </p:cNvSpPr>
          <p:nvPr/>
        </p:nvSpPr>
        <p:spPr>
          <a:xfrm>
            <a:off x="9482311" y="4468879"/>
            <a:ext cx="867047" cy="49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公差</a:t>
            </a:r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32BDB2DC-4C76-4250-999A-B0FA76B4EFAD}"/>
              </a:ext>
            </a:extLst>
          </p:cNvPr>
          <p:cNvSpPr txBox="1">
            <a:spLocks/>
          </p:cNvSpPr>
          <p:nvPr/>
        </p:nvSpPr>
        <p:spPr>
          <a:xfrm>
            <a:off x="8980182" y="4466407"/>
            <a:ext cx="654851" cy="49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尾</a:t>
            </a:r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134CC374-CBD1-48D1-82DD-616ADBD1B7C0}"/>
              </a:ext>
            </a:extLst>
          </p:cNvPr>
          <p:cNvSpPr txBox="1">
            <a:spLocks/>
          </p:cNvSpPr>
          <p:nvPr/>
        </p:nvSpPr>
        <p:spPr>
          <a:xfrm>
            <a:off x="8390422" y="4466407"/>
            <a:ext cx="654851" cy="49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schemeClr val="accent4"/>
                </a:solidFill>
              </a:rPr>
              <a:t>首</a:t>
            </a:r>
          </a:p>
        </p:txBody>
      </p:sp>
      <p:sp>
        <p:nvSpPr>
          <p:cNvPr id="40" name="內容版面配置區 2">
            <a:extLst>
              <a:ext uri="{FF2B5EF4-FFF2-40B4-BE49-F238E27FC236}">
                <a16:creationId xmlns:a16="http://schemas.microsoft.com/office/drawing/2014/main" id="{D3D02AB1-FD27-4413-A4F3-E02894D23240}"/>
              </a:ext>
            </a:extLst>
          </p:cNvPr>
          <p:cNvSpPr txBox="1">
            <a:spLocks/>
          </p:cNvSpPr>
          <p:nvPr/>
        </p:nvSpPr>
        <p:spPr>
          <a:xfrm>
            <a:off x="696550" y="5618721"/>
            <a:ext cx="5047546" cy="98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TW" sz="100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400" b="1" dirty="0"/>
              <a:t>注意：數列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包含</a:t>
            </a:r>
            <a:r>
              <a:rPr kumimoji="1" lang="zh-TW" altLang="en-US" sz="2400" b="1" dirty="0"/>
              <a:t>左界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首</a:t>
            </a:r>
            <a:r>
              <a:rPr kumimoji="1" lang="zh-TW" altLang="en-US" sz="2400" b="1" dirty="0"/>
              <a:t>，但是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不包含</a:t>
            </a:r>
            <a:r>
              <a:rPr kumimoji="1" lang="zh-TW" altLang="en-US" sz="2400" b="1" dirty="0"/>
              <a:t>右界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尾</a:t>
            </a:r>
          </a:p>
        </p:txBody>
      </p:sp>
    </p:spTree>
    <p:extLst>
      <p:ext uri="{BB962C8B-B14F-4D97-AF65-F5344CB8AC3E}">
        <p14:creationId xmlns:p14="http://schemas.microsoft.com/office/powerpoint/2010/main" val="263526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4: for </a:t>
            </a:r>
            <a:r>
              <a:rPr kumimoji="1"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用迴圈印出 </a:t>
            </a:r>
            <a:r>
              <a:rPr kumimoji="1" lang="en-US" altLang="zh-TW" b="1" dirty="0">
                <a:solidFill>
                  <a:schemeClr val="accent4"/>
                </a:solidFill>
              </a:rPr>
              <a:t>4 </a:t>
            </a:r>
            <a:r>
              <a:rPr kumimoji="1" lang="zh-TW" altLang="en-US" b="1" dirty="0">
                <a:solidFill>
                  <a:schemeClr val="accent4"/>
                </a:solidFill>
              </a:rPr>
              <a:t>到 </a:t>
            </a:r>
            <a:r>
              <a:rPr kumimoji="1" lang="en-US" altLang="zh-TW" b="1" dirty="0">
                <a:solidFill>
                  <a:schemeClr val="accent4"/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我們想要印出</a:t>
            </a:r>
            <a:r>
              <a:rPr kumimoji="1" lang="zh-TW" altLang="en-US" b="1" dirty="0">
                <a:solidFill>
                  <a:schemeClr val="accent4"/>
                </a:solidFill>
              </a:rPr>
              <a:t>範圍 </a:t>
            </a:r>
            <a:r>
              <a:rPr kumimoji="1" lang="en-US" altLang="zh-TW" b="1" dirty="0">
                <a:solidFill>
                  <a:schemeClr val="accent4"/>
                </a:solidFill>
              </a:rPr>
              <a:t>1 </a:t>
            </a:r>
            <a:r>
              <a:rPr kumimoji="1" lang="zh-TW" altLang="en-US" b="1" dirty="0">
                <a:solidFill>
                  <a:schemeClr val="accent4"/>
                </a:solidFill>
              </a:rPr>
              <a:t>到 </a:t>
            </a:r>
            <a:r>
              <a:rPr kumimoji="1" lang="en-US" altLang="zh-TW" b="1" dirty="0">
                <a:solidFill>
                  <a:schemeClr val="accent4"/>
                </a:solidFill>
              </a:rPr>
              <a:t>9</a:t>
            </a:r>
            <a:r>
              <a:rPr kumimoji="1" lang="zh-TW" altLang="en-US" b="1" dirty="0"/>
              <a:t>，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chemeClr val="accent4"/>
                </a:solidFill>
              </a:rPr>
              <a:t>  </a:t>
            </a:r>
            <a:r>
              <a:rPr kumimoji="1" lang="zh-TW" altLang="en-US" b="1" dirty="0">
                <a:solidFill>
                  <a:schemeClr val="accent4"/>
                </a:solidFill>
              </a:rPr>
              <a:t>公差為 </a:t>
            </a:r>
            <a:r>
              <a:rPr kumimoji="1" lang="en-US" altLang="zh-TW" b="1" dirty="0">
                <a:solidFill>
                  <a:schemeClr val="accent4"/>
                </a:solidFill>
              </a:rPr>
              <a:t>2 </a:t>
            </a:r>
            <a:r>
              <a:rPr kumimoji="1" lang="zh-TW" altLang="en-US" b="1" dirty="0"/>
              <a:t>的數列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88F86A-931E-4F17-AB33-065903D13315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44658D-E3FB-4E7F-865D-E175E171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0" t="28905" r="41830" b="20270"/>
          <a:stretch/>
        </p:blipFill>
        <p:spPr>
          <a:xfrm>
            <a:off x="6188363" y="1825625"/>
            <a:ext cx="4396510" cy="38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走訪容器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 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當我們想</a:t>
            </a:r>
            <a:r>
              <a:rPr kumimoji="1" lang="zh-TW" altLang="en-US" b="1" dirty="0">
                <a:solidFill>
                  <a:schemeClr val="accent4"/>
                </a:solidFill>
              </a:rPr>
              <a:t>針對某一串列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my_list</a:t>
            </a:r>
            <a:r>
              <a:rPr kumimoji="1" lang="en-US" altLang="zh-TW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/>
              <a:t>中的元素去做執行：</a:t>
            </a:r>
            <a:endParaRPr kumimoji="1" lang="en-US" altLang="zh-TW" b="1" dirty="0"/>
          </a:p>
          <a:p>
            <a:pPr marL="0" indent="0" algn="ctr">
              <a:lnSpc>
                <a:spcPct val="100000"/>
              </a:lnSpc>
              <a:buNone/>
            </a:pPr>
            <a:endParaRPr kumimoji="1" lang="zh-TW" altLang="en-US" sz="35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1A07A8-1BB7-4040-AFA2-1C709BB4F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8" t="74815" r="62731" b="15802"/>
          <a:stretch/>
        </p:blipFill>
        <p:spPr>
          <a:xfrm>
            <a:off x="4565984" y="3031066"/>
            <a:ext cx="306003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86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走訪容器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 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有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my_list</a:t>
            </a:r>
            <a:r>
              <a:rPr kumimoji="1" lang="zh-TW" altLang="en-US" b="1" dirty="0"/>
              <a:t>，如果我們想</a:t>
            </a:r>
            <a:r>
              <a:rPr kumimoji="1" lang="zh-TW" altLang="en-US" b="1" dirty="0">
                <a:solidFill>
                  <a:schemeClr val="accent4"/>
                </a:solidFill>
              </a:rPr>
              <a:t>印出 </a:t>
            </a:r>
            <a:r>
              <a:rPr kumimoji="1" lang="en-US" altLang="zh-TW" b="1" dirty="0" err="1">
                <a:solidFill>
                  <a:schemeClr val="accent4"/>
                </a:solidFill>
              </a:rPr>
              <a:t>my_list</a:t>
            </a:r>
            <a:r>
              <a:rPr kumimoji="1" lang="en-US" altLang="zh-TW" b="1" dirty="0">
                <a:solidFill>
                  <a:schemeClr val="accent4"/>
                </a:solidFill>
              </a:rPr>
              <a:t> </a:t>
            </a:r>
            <a:r>
              <a:rPr kumimoji="1" lang="zh-TW" altLang="en-US" b="1" dirty="0">
                <a:solidFill>
                  <a:schemeClr val="accent4"/>
                </a:solidFill>
              </a:rPr>
              <a:t>裡的所有元素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587BFC-6DDF-40B0-92C9-06D3B7BB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2" t="43306" r="36767" b="50909"/>
          <a:stretch/>
        </p:blipFill>
        <p:spPr>
          <a:xfrm>
            <a:off x="2757308" y="3870251"/>
            <a:ext cx="4263196" cy="8073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FF3EA1-DB33-4C4A-8F3B-CC4207133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4" t="51273" r="53965" b="34666"/>
          <a:stretch/>
        </p:blipFill>
        <p:spPr>
          <a:xfrm>
            <a:off x="7713693" y="2910858"/>
            <a:ext cx="1146839" cy="21808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05DE38-77C5-4111-92F7-73ED41122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2" t="39636" r="36767" b="56398"/>
          <a:stretch/>
        </p:blipFill>
        <p:spPr>
          <a:xfrm>
            <a:off x="2757308" y="3316778"/>
            <a:ext cx="4263196" cy="5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5: </a:t>
            </a:r>
            <a:r>
              <a:rPr kumimoji="1" lang="zh-TW" altLang="en-US" dirty="0"/>
              <a:t>走訪串列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有串列 </a:t>
            </a:r>
            <a:r>
              <a:rPr kumimoji="1" lang="en-US" altLang="zh-TW" b="1" dirty="0" err="1"/>
              <a:t>welcome_list</a:t>
            </a:r>
            <a:r>
              <a:rPr kumimoji="1" lang="zh-TW" altLang="en-US" b="1" dirty="0"/>
              <a:t>，用走訪串列的方式印出 </a:t>
            </a:r>
            <a:r>
              <a:rPr kumimoji="1" lang="en-US" altLang="zh-TW" b="1" dirty="0" err="1"/>
              <a:t>welcome_list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裡的所有元素（可以取一個名字有意義的變數！）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1E08F8-43D5-44E8-A963-64271038F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t="35273" r="31162" b="42728"/>
          <a:stretch/>
        </p:blipFill>
        <p:spPr>
          <a:xfrm>
            <a:off x="2081645" y="3645227"/>
            <a:ext cx="8028709" cy="2090554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97C84AD-8B65-42AE-9E61-67DBBC4F881B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2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迴圈小工具 </a:t>
            </a:r>
            <a:r>
              <a:rPr kumimoji="1" lang="en-US" altLang="zh-TW" dirty="0"/>
              <a:t>1</a:t>
            </a:r>
            <a:r>
              <a:rPr kumimoji="1" lang="zh-TW" altLang="en-US" dirty="0"/>
              <a:t>：</a:t>
            </a:r>
            <a:r>
              <a:rPr kumimoji="1" lang="en-US" altLang="zh-TW" dirty="0"/>
              <a:t>break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當我們想</a:t>
            </a:r>
            <a:r>
              <a:rPr kumimoji="1" lang="zh-TW" altLang="en-US" b="1" dirty="0">
                <a:solidFill>
                  <a:schemeClr val="accent4"/>
                </a:solidFill>
              </a:rPr>
              <a:t>遇到 </a:t>
            </a:r>
            <a:r>
              <a:rPr kumimoji="1" lang="en-US" altLang="zh-TW" b="1" dirty="0">
                <a:solidFill>
                  <a:schemeClr val="accent4"/>
                </a:solidFill>
              </a:rPr>
              <a:t>condition2 </a:t>
            </a:r>
            <a:r>
              <a:rPr kumimoji="1" lang="zh-TW" altLang="en-US" b="1" dirty="0"/>
              <a:t>後</a:t>
            </a:r>
            <a:r>
              <a:rPr kumimoji="1" lang="zh-TW" altLang="en-US" b="1" dirty="0">
                <a:solidFill>
                  <a:schemeClr val="accent4"/>
                </a:solidFill>
              </a:rPr>
              <a:t>停止</a:t>
            </a:r>
            <a:r>
              <a:rPr kumimoji="1" lang="zh-TW" altLang="en-US" b="1" dirty="0"/>
              <a:t>重複執行：</a:t>
            </a:r>
            <a:endParaRPr kumimoji="1" lang="en-US" altLang="zh-TW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456805-83D9-46B9-82B1-4630CCBE9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5" t="50000" r="66134" b="34009"/>
          <a:stretch/>
        </p:blipFill>
        <p:spPr>
          <a:xfrm>
            <a:off x="4184865" y="2946019"/>
            <a:ext cx="4428211" cy="23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7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迴圈小工具 </a:t>
            </a:r>
            <a:r>
              <a:rPr kumimoji="1" lang="en-US" altLang="zh-TW" dirty="0"/>
              <a:t>1</a:t>
            </a:r>
            <a:r>
              <a:rPr kumimoji="1" lang="zh-TW" altLang="en-US" dirty="0"/>
              <a:t>：</a:t>
            </a:r>
            <a:r>
              <a:rPr kumimoji="1" lang="en-US" altLang="zh-TW" dirty="0"/>
              <a:t>break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有一個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l</a:t>
            </a:r>
            <a:r>
              <a:rPr kumimoji="1" lang="zh-TW" altLang="en-US" b="1" dirty="0"/>
              <a:t>，當我們遇到串列裡的</a:t>
            </a:r>
            <a:r>
              <a:rPr kumimoji="1" lang="zh-TW" altLang="en-US" b="1" dirty="0">
                <a:solidFill>
                  <a:schemeClr val="accent4"/>
                </a:solidFill>
              </a:rPr>
              <a:t>元素是 </a:t>
            </a:r>
            <a:r>
              <a:rPr kumimoji="1" lang="en-US" altLang="zh-TW" b="1" dirty="0">
                <a:solidFill>
                  <a:schemeClr val="accent4"/>
                </a:solidFill>
              </a:rPr>
              <a:t>3 </a:t>
            </a:r>
            <a:r>
              <a:rPr kumimoji="1" lang="zh-TW" altLang="en-US" b="1" dirty="0"/>
              <a:t>便</a:t>
            </a:r>
            <a:r>
              <a:rPr kumimoji="1" lang="zh-TW" altLang="en-US" b="1" dirty="0">
                <a:solidFill>
                  <a:schemeClr val="accent4"/>
                </a:solidFill>
              </a:rPr>
              <a:t>停止重複</a:t>
            </a:r>
            <a:r>
              <a:rPr kumimoji="1" lang="zh-TW" altLang="en-US" b="1" dirty="0"/>
              <a:t>執行：</a:t>
            </a: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AE307-77C6-4737-8859-1A1EF0E0C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02" t="60243" r="44950" b="29697"/>
          <a:stretch/>
        </p:blipFill>
        <p:spPr>
          <a:xfrm>
            <a:off x="3229577" y="3429000"/>
            <a:ext cx="3009610" cy="15324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349D483-E2CF-401F-8603-C4320C010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42" t="50000" r="54994" b="42772"/>
          <a:stretch/>
        </p:blipFill>
        <p:spPr>
          <a:xfrm>
            <a:off x="7334750" y="3268197"/>
            <a:ext cx="1124335" cy="14661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7489B4-18BB-4ECB-BC7D-9C9CE326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02" t="57697" r="44950" b="39751"/>
          <a:stretch/>
        </p:blipFill>
        <p:spPr>
          <a:xfrm>
            <a:off x="3229577" y="3040221"/>
            <a:ext cx="3009610" cy="3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2: break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我們想在 </a:t>
            </a:r>
            <a:r>
              <a:rPr kumimoji="1" lang="en-US" altLang="zh-TW" b="1" dirty="0" err="1"/>
              <a:t>welcome_list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中遇到 </a:t>
            </a:r>
            <a:r>
              <a:rPr kumimoji="1" lang="en-US" altLang="zh-TW" b="1" dirty="0"/>
              <a:t>"IM" </a:t>
            </a:r>
            <a:r>
              <a:rPr kumimoji="1" lang="zh-TW" altLang="en-US" b="1" dirty="0"/>
              <a:t>的時候便停止印出串列中的文字，想看看這樣 </a:t>
            </a:r>
            <a:r>
              <a:rPr kumimoji="1" lang="en-US" altLang="zh-TW" b="1" dirty="0"/>
              <a:t>break </a:t>
            </a:r>
            <a:r>
              <a:rPr kumimoji="1" lang="zh-TW" altLang="en-US" b="1" dirty="0"/>
              <a:t>的條件會是甚麼呢？</a:t>
            </a:r>
            <a:endParaRPr kumimoji="1" lang="en-US" altLang="zh-TW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3995DE7-5B66-46A9-9FF7-D57352B13B89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36FE0F-B67E-4C46-AC17-DACA8AAC6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7" t="29359" r="7239" b="22425"/>
          <a:stretch/>
        </p:blipFill>
        <p:spPr>
          <a:xfrm>
            <a:off x="2586181" y="3223261"/>
            <a:ext cx="7178064" cy="30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迴圈小工具 </a:t>
            </a:r>
            <a:r>
              <a:rPr kumimoji="1" lang="en-US" altLang="zh-TW" dirty="0"/>
              <a:t>2</a:t>
            </a:r>
            <a:r>
              <a:rPr kumimoji="1" lang="zh-TW" altLang="en-US" dirty="0"/>
              <a:t>：</a:t>
            </a:r>
            <a:r>
              <a:rPr kumimoji="1" lang="en-US" altLang="zh-TW" dirty="0"/>
              <a:t>continue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</a:t>
            </a:r>
            <a:r>
              <a:rPr kumimoji="1" lang="zh-TW" altLang="en-US" b="1" dirty="0">
                <a:solidFill>
                  <a:schemeClr val="accent4"/>
                </a:solidFill>
              </a:rPr>
              <a:t>遇到 </a:t>
            </a:r>
            <a:r>
              <a:rPr kumimoji="1" lang="en-US" altLang="zh-TW" b="1" dirty="0">
                <a:solidFill>
                  <a:schemeClr val="accent4"/>
                </a:solidFill>
              </a:rPr>
              <a:t>condition3 </a:t>
            </a:r>
            <a:r>
              <a:rPr kumimoji="1" lang="zh-TW" altLang="en-US" b="1" dirty="0"/>
              <a:t>後</a:t>
            </a:r>
            <a:r>
              <a:rPr kumimoji="1" lang="zh-TW" altLang="en-US" b="1" dirty="0">
                <a:solidFill>
                  <a:schemeClr val="accent4"/>
                </a:solidFill>
              </a:rPr>
              <a:t>跳過當輪回</a:t>
            </a:r>
            <a:r>
              <a:rPr kumimoji="1" lang="zh-TW" altLang="en-US" b="1" dirty="0"/>
              <a:t>迴圈內的程式，</a:t>
            </a:r>
            <a:r>
              <a:rPr kumimoji="1" lang="zh-TW" altLang="en-US" b="1" dirty="0">
                <a:solidFill>
                  <a:schemeClr val="accent4"/>
                </a:solidFill>
              </a:rPr>
              <a:t>直接進入下一輪</a:t>
            </a:r>
            <a:r>
              <a:rPr kumimoji="1" lang="zh-TW" altLang="en-US" b="1" dirty="0"/>
              <a:t>：</a:t>
            </a:r>
            <a:endParaRPr kumimoji="1" lang="en-US" altLang="zh-TW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</a:t>
            </a:r>
            <a:endParaRPr kumimoji="1" lang="en-US" altLang="zh-TW" sz="35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B1F44DE-B39C-4BEB-96B9-7AD88AA6E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51" t="23793" r="21939" b="30205"/>
          <a:stretch/>
        </p:blipFill>
        <p:spPr>
          <a:xfrm>
            <a:off x="3700340" y="2911351"/>
            <a:ext cx="4006250" cy="3154793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72C3AF70-D698-4399-9AC0-858C99C38A34}"/>
              </a:ext>
            </a:extLst>
          </p:cNvPr>
          <p:cNvSpPr txBox="1">
            <a:spLocks/>
          </p:cNvSpPr>
          <p:nvPr/>
        </p:nvSpPr>
        <p:spPr>
          <a:xfrm>
            <a:off x="8209923" y="3229010"/>
            <a:ext cx="3033039" cy="154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kumimoji="1" lang="en-US" altLang="zh-TW" sz="2400" dirty="0"/>
              <a:t>code1 </a:t>
            </a:r>
            <a:r>
              <a:rPr kumimoji="1" lang="zh-TW" altLang="en-US" sz="2400" dirty="0"/>
              <a:t>會被執行到</a:t>
            </a:r>
            <a:endParaRPr kumimoji="1" lang="en-US" altLang="zh-TW" sz="2400" dirty="0"/>
          </a:p>
          <a:p>
            <a:pPr>
              <a:lnSpc>
                <a:spcPct val="110000"/>
              </a:lnSpc>
            </a:pPr>
            <a:r>
              <a:rPr kumimoji="1" lang="en-US" altLang="zh-TW" sz="2400" dirty="0"/>
              <a:t>code2 </a:t>
            </a:r>
            <a:r>
              <a:rPr kumimoji="1" lang="zh-TW" altLang="en-US" sz="2400" dirty="0"/>
              <a:t>不會被執行到</a:t>
            </a:r>
          </a:p>
        </p:txBody>
      </p:sp>
    </p:spTree>
    <p:extLst>
      <p:ext uri="{BB962C8B-B14F-4D97-AF65-F5344CB8AC3E}">
        <p14:creationId xmlns:p14="http://schemas.microsoft.com/office/powerpoint/2010/main" val="29253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1 - 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9795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迴圈小工具 </a:t>
            </a:r>
            <a:r>
              <a:rPr kumimoji="1" lang="en-US" altLang="zh-TW" dirty="0"/>
              <a:t>2</a:t>
            </a:r>
            <a:r>
              <a:rPr kumimoji="1" lang="zh-TW" altLang="en-US" dirty="0"/>
              <a:t>：</a:t>
            </a:r>
            <a:r>
              <a:rPr kumimoji="1" lang="en-US" altLang="zh-TW" dirty="0"/>
              <a:t>continue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有一個</a:t>
            </a:r>
            <a:r>
              <a:rPr kumimoji="1" lang="zh-TW" altLang="en-US" b="1" dirty="0">
                <a:solidFill>
                  <a:schemeClr val="accent4"/>
                </a:solidFill>
              </a:rPr>
              <a:t>串列 </a:t>
            </a:r>
            <a:r>
              <a:rPr kumimoji="1" lang="en-US" altLang="zh-TW" b="1" dirty="0">
                <a:solidFill>
                  <a:schemeClr val="accent4"/>
                </a:solidFill>
              </a:rPr>
              <a:t>l</a:t>
            </a:r>
            <a:r>
              <a:rPr kumimoji="1" lang="zh-TW" altLang="en-US" b="1" dirty="0"/>
              <a:t>，當我們遇到串列裡的</a:t>
            </a:r>
            <a:r>
              <a:rPr kumimoji="1" lang="zh-TW" altLang="en-US" b="1" dirty="0">
                <a:solidFill>
                  <a:schemeClr val="accent4"/>
                </a:solidFill>
              </a:rPr>
              <a:t>元素是 </a:t>
            </a:r>
            <a:r>
              <a:rPr kumimoji="1" lang="en-US" altLang="zh-TW" b="1" dirty="0">
                <a:solidFill>
                  <a:schemeClr val="accent4"/>
                </a:solidFill>
              </a:rPr>
              <a:t>3 </a:t>
            </a:r>
            <a:r>
              <a:rPr kumimoji="1" lang="zh-TW" altLang="en-US" b="1" dirty="0"/>
              <a:t>便</a:t>
            </a:r>
            <a:r>
              <a:rPr kumimoji="1" lang="zh-TW" altLang="en-US" b="1" dirty="0">
                <a:solidFill>
                  <a:schemeClr val="accent4"/>
                </a:solidFill>
              </a:rPr>
              <a:t>跳過不印出，並且繼續下一輪</a:t>
            </a:r>
            <a:r>
              <a:rPr kumimoji="1" lang="zh-TW" altLang="en-US" b="1" dirty="0"/>
              <a:t>：</a:t>
            </a: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4B3248-0DD4-4B3E-989B-B41BFD89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8" t="60412" r="45101" b="29818"/>
          <a:stretch/>
        </p:blipFill>
        <p:spPr>
          <a:xfrm>
            <a:off x="3077141" y="4072270"/>
            <a:ext cx="3018859" cy="15207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FB6C99-04E1-40C7-A79C-00F52361A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80" t="47790" r="54057" b="40525"/>
          <a:stretch/>
        </p:blipFill>
        <p:spPr>
          <a:xfrm>
            <a:off x="7641435" y="3551794"/>
            <a:ext cx="1387011" cy="20412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DCAF71-8E76-4215-9C3A-A89E67D27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8" t="58061" r="45101" b="39314"/>
          <a:stretch/>
        </p:blipFill>
        <p:spPr>
          <a:xfrm>
            <a:off x="3077141" y="3663678"/>
            <a:ext cx="3018859" cy="4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3: continue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現在我們改成如果遇到 </a:t>
            </a:r>
            <a:r>
              <a:rPr kumimoji="1" lang="en-US" altLang="zh-TW" b="1" dirty="0"/>
              <a:t>"IM" </a:t>
            </a:r>
            <a:r>
              <a:rPr kumimoji="1" lang="zh-TW" altLang="en-US" b="1" dirty="0"/>
              <a:t>跳過且繼續印出下一個單字</a:t>
            </a:r>
            <a:endParaRPr kumimoji="1" lang="en-US" altLang="zh-TW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1D89484-4DDF-4F22-8A70-8B894CD5A602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B4DA12-A5AD-4CFF-B930-459094396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3" t="62424" r="50000" b="8848"/>
          <a:stretch/>
        </p:blipFill>
        <p:spPr>
          <a:xfrm>
            <a:off x="3167147" y="2737810"/>
            <a:ext cx="5328459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巢狀迴圈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當我們遇到</a:t>
            </a:r>
            <a:r>
              <a:rPr kumimoji="1" lang="zh-TW" altLang="en-US" b="1" dirty="0">
                <a:solidFill>
                  <a:schemeClr val="accent4"/>
                </a:solidFill>
              </a:rPr>
              <a:t>二維（甚至是多維）的串列</a:t>
            </a:r>
            <a:r>
              <a:rPr kumimoji="1" lang="zh-TW" altLang="en-US" b="1" dirty="0"/>
              <a:t>，需要在迴圈當中放入另一個迴圈敘述，我們稱之為</a:t>
            </a:r>
            <a:r>
              <a:rPr kumimoji="1" lang="zh-TW" altLang="en-US" b="1" dirty="0">
                <a:solidFill>
                  <a:schemeClr val="accent4"/>
                </a:solidFill>
              </a:rPr>
              <a:t>巢狀迴圈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F73C2-3662-481B-8E92-548F63D1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0" t="44651" r="15052" b="38450"/>
          <a:stretch/>
        </p:blipFill>
        <p:spPr>
          <a:xfrm>
            <a:off x="3029229" y="3429000"/>
            <a:ext cx="6133542" cy="17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7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6: </a:t>
            </a:r>
            <a:r>
              <a:rPr kumimoji="1" lang="zh-TW" altLang="en-US" dirty="0"/>
              <a:t>巢狀迴圈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我們想印出一張</a:t>
            </a:r>
            <a:r>
              <a:rPr kumimoji="1" lang="zh-TW" altLang="en-US" b="1" dirty="0">
                <a:solidFill>
                  <a:schemeClr val="accent4"/>
                </a:solidFill>
              </a:rPr>
              <a:t>九九乘法表</a:t>
            </a:r>
            <a:r>
              <a:rPr kumimoji="1" lang="zh-TW" altLang="en-US" b="1" dirty="0"/>
              <a:t>，該如何用</a:t>
            </a:r>
            <a:r>
              <a:rPr kumimoji="1" lang="zh-TW" altLang="en-US" b="1" dirty="0">
                <a:solidFill>
                  <a:schemeClr val="accent4"/>
                </a:solidFill>
              </a:rPr>
              <a:t>巢狀迴圈</a:t>
            </a:r>
            <a:r>
              <a:rPr kumimoji="1" lang="zh-TW" altLang="en-US" b="1" dirty="0"/>
              <a:t>來實行？</a:t>
            </a:r>
            <a:endParaRPr kumimoji="1" lang="zh-TW" altLang="en-US" b="1" dirty="0">
              <a:solidFill>
                <a:schemeClr val="accent4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F94E96F-405B-4AA1-81E8-0BD76846B3AD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7C647C-49E0-4C2E-B45C-24F12FA47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" t="41091" r="37070" b="45268"/>
          <a:stretch/>
        </p:blipFill>
        <p:spPr>
          <a:xfrm>
            <a:off x="2150784" y="2876203"/>
            <a:ext cx="7890431" cy="11055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98069D-D1DF-4467-9564-A543078B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54503" r="1465" b="17212"/>
          <a:stretch/>
        </p:blipFill>
        <p:spPr>
          <a:xfrm>
            <a:off x="1119445" y="4237225"/>
            <a:ext cx="10583487" cy="19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7:</a:t>
            </a:r>
            <a:r>
              <a:rPr kumimoji="1" lang="zh-TW" altLang="en-US" dirty="0"/>
              <a:t> 轉置矩陣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給定一個矩陣 </a:t>
            </a:r>
            <a:r>
              <a:rPr kumimoji="1" lang="en-US" altLang="zh-TW" b="1" dirty="0"/>
              <a:t>A</a:t>
            </a:r>
            <a:r>
              <a:rPr kumimoji="1" lang="zh-TW" altLang="en-US" b="1" dirty="0"/>
              <a:t>，請幫我們印出 </a:t>
            </a:r>
            <a:r>
              <a:rPr kumimoji="1" lang="en-US" altLang="zh-TW" b="1" dirty="0"/>
              <a:t>A </a:t>
            </a:r>
            <a:r>
              <a:rPr kumimoji="1" lang="zh-TW" altLang="en-US" b="1" dirty="0"/>
              <a:t>的轉置矩陣</a:t>
            </a:r>
            <a:endParaRPr kumimoji="1" lang="zh-TW" altLang="en-US" b="1" dirty="0">
              <a:solidFill>
                <a:schemeClr val="accent4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F94E96F-405B-4AA1-81E8-0BD76846B3AD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F278E9-6077-4D03-A094-18CD26AC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6" t="28122" r="50000" b="56417"/>
          <a:stretch/>
        </p:blipFill>
        <p:spPr>
          <a:xfrm>
            <a:off x="3879272" y="2627428"/>
            <a:ext cx="4433456" cy="10603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BA9717-81FB-4FC1-AFF5-C0C50936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6" t="43583" r="50000" b="20122"/>
          <a:stretch/>
        </p:blipFill>
        <p:spPr>
          <a:xfrm>
            <a:off x="3879272" y="3598863"/>
            <a:ext cx="4433456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345" y="2002631"/>
            <a:ext cx="5570105" cy="2852737"/>
          </a:xfrm>
        </p:spPr>
        <p:txBody>
          <a:bodyPr/>
          <a:lstStyle/>
          <a:p>
            <a:r>
              <a:rPr kumimoji="1" lang="en-US" altLang="zh-TW" dirty="0"/>
              <a:t>3</a:t>
            </a:r>
            <a:r>
              <a:rPr kumimoji="1" lang="en-US" altLang="zh-TW" b="1" dirty="0"/>
              <a:t> - </a:t>
            </a:r>
            <a:r>
              <a:rPr kumimoji="1" lang="zh-TW" altLang="en-US" b="1" dirty="0"/>
              <a:t>字串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28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字串簡介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我們將多個</a:t>
            </a:r>
            <a:r>
              <a:rPr kumimoji="1" lang="zh-TW" altLang="en-US" b="1" dirty="0">
                <a:solidFill>
                  <a:schemeClr val="accent4"/>
                </a:solidFill>
              </a:rPr>
              <a:t>字元組合起來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字串可以是單字 </a:t>
            </a:r>
            <a:r>
              <a:rPr kumimoji="1" lang="en-US" altLang="zh-TW" b="1" dirty="0"/>
              <a:t>(</a:t>
            </a:r>
            <a:r>
              <a:rPr kumimoji="1" lang="zh-TW" altLang="en-US" b="1" dirty="0"/>
              <a:t>例如：</a:t>
            </a:r>
            <a:r>
              <a:rPr kumimoji="1" lang="en-US" altLang="zh-TW" b="1" dirty="0"/>
              <a:t>“hello”) </a:t>
            </a:r>
            <a:r>
              <a:rPr kumimoji="1" lang="zh-TW" altLang="en-US" b="1" dirty="0"/>
              <a:t>或是一句話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TW" altLang="en-US" b="1" dirty="0"/>
              <a:t>例如：</a:t>
            </a:r>
            <a:r>
              <a:rPr kumimoji="1" lang="en-US" altLang="zh-TW" b="1" dirty="0"/>
              <a:t>“How are you?”)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44465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建立字串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使用</a:t>
            </a:r>
            <a:r>
              <a:rPr kumimoji="1" lang="zh-TW" altLang="en-US" b="1" dirty="0">
                <a:solidFill>
                  <a:schemeClr val="accent4"/>
                </a:solidFill>
              </a:rPr>
              <a:t>單引號</a:t>
            </a:r>
            <a:r>
              <a:rPr kumimoji="1" lang="zh-TW" altLang="en-US" b="1" dirty="0"/>
              <a:t>或</a:t>
            </a:r>
            <a:r>
              <a:rPr kumimoji="1" lang="zh-TW" altLang="en-US" b="1" dirty="0">
                <a:solidFill>
                  <a:schemeClr val="accent4"/>
                </a:solidFill>
              </a:rPr>
              <a:t>雙引號</a:t>
            </a:r>
            <a:r>
              <a:rPr kumimoji="1" lang="zh-TW" altLang="en-US" b="1" dirty="0"/>
              <a:t>將其包覆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08CD18-E0CC-4788-8A2D-E60B78C5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89" t="53633" r="40200" b="40225"/>
          <a:stretch/>
        </p:blipFill>
        <p:spPr>
          <a:xfrm>
            <a:off x="3961635" y="3361728"/>
            <a:ext cx="4268729" cy="10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6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取出字串的值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使用</a:t>
            </a:r>
            <a:r>
              <a:rPr kumimoji="1" lang="zh-TW" altLang="en-US" b="1" dirty="0">
                <a:solidFill>
                  <a:schemeClr val="accent4"/>
                </a:solidFill>
              </a:rPr>
              <a:t>中括號 </a:t>
            </a:r>
            <a:r>
              <a:rPr kumimoji="1" lang="en-US" altLang="zh-TW" b="1" dirty="0">
                <a:solidFill>
                  <a:schemeClr val="accent4"/>
                </a:solidFill>
              </a:rPr>
              <a:t>[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en-US" altLang="zh-TW" b="1" dirty="0">
                <a:solidFill>
                  <a:schemeClr val="accent4"/>
                </a:solidFill>
              </a:rPr>
              <a:t>]</a:t>
            </a:r>
            <a:r>
              <a:rPr kumimoji="1" lang="zh-TW" altLang="en-US" b="1" dirty="0"/>
              <a:t> 裡面放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取出字串 </a:t>
            </a:r>
            <a:r>
              <a:rPr kumimoji="1" lang="en-US" altLang="zh-TW" b="1" dirty="0"/>
              <a:t>string1 </a:t>
            </a:r>
            <a:r>
              <a:rPr kumimoji="1" lang="zh-TW" altLang="en-US" b="1" dirty="0"/>
              <a:t>中的</a:t>
            </a:r>
            <a:r>
              <a:rPr kumimoji="1" lang="zh-TW" altLang="en-US" b="1" dirty="0">
                <a:solidFill>
                  <a:schemeClr val="accent4"/>
                </a:solidFill>
              </a:rPr>
              <a:t>第一個字元</a:t>
            </a:r>
            <a:r>
              <a:rPr kumimoji="1" lang="zh-TW" altLang="en-US" b="1" dirty="0"/>
              <a:t>以及</a:t>
            </a:r>
            <a:r>
              <a:rPr kumimoji="1" lang="zh-TW" altLang="en-US" b="1" dirty="0">
                <a:solidFill>
                  <a:schemeClr val="accent4"/>
                </a:solidFill>
              </a:rPr>
              <a:t>第二個字元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sz="2000" b="1" dirty="0"/>
              <a:t>註：</a:t>
            </a:r>
            <a:r>
              <a:rPr kumimoji="1" lang="zh-TW" altLang="en-US" sz="2000" b="1" dirty="0">
                <a:solidFill>
                  <a:schemeClr val="accent4"/>
                </a:solidFill>
              </a:rPr>
              <a:t>從 </a:t>
            </a:r>
            <a:r>
              <a:rPr kumimoji="1" lang="en-US" altLang="zh-TW" sz="2000" b="1" dirty="0">
                <a:solidFill>
                  <a:schemeClr val="accent4"/>
                </a:solidFill>
              </a:rPr>
              <a:t>0 </a:t>
            </a:r>
            <a:r>
              <a:rPr kumimoji="1" lang="zh-TW" altLang="en-US" sz="2000" b="1" dirty="0">
                <a:solidFill>
                  <a:schemeClr val="accent4"/>
                </a:solidFill>
              </a:rPr>
              <a:t>開始</a:t>
            </a:r>
            <a:r>
              <a:rPr kumimoji="1" lang="zh-TW" altLang="en-US" sz="2000" b="1" dirty="0"/>
              <a:t>計數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4FD653-C1E1-45EB-96B5-95747672C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3" t="47879" r="30177" b="43636"/>
          <a:stretch/>
        </p:blipFill>
        <p:spPr>
          <a:xfrm>
            <a:off x="4033617" y="3657599"/>
            <a:ext cx="3805285" cy="13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33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字串不可變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字串是</a:t>
            </a:r>
            <a:r>
              <a:rPr kumimoji="1" lang="zh-TW" altLang="en-US" b="1" dirty="0">
                <a:solidFill>
                  <a:schemeClr val="accent4"/>
                </a:solidFill>
              </a:rPr>
              <a:t>不可變 </a:t>
            </a:r>
            <a:r>
              <a:rPr kumimoji="1" lang="en-US" altLang="zh-TW" b="1" dirty="0">
                <a:solidFill>
                  <a:schemeClr val="accent4"/>
                </a:solidFill>
              </a:rPr>
              <a:t>(Immutable) </a:t>
            </a:r>
            <a:r>
              <a:rPr kumimoji="1" lang="zh-TW" altLang="en-US" b="1" dirty="0"/>
              <a:t>的容器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我們</a:t>
            </a:r>
            <a:r>
              <a:rPr kumimoji="1" lang="zh-TW" altLang="en-US" b="1" dirty="0">
                <a:solidFill>
                  <a:schemeClr val="accent4"/>
                </a:solidFill>
              </a:rPr>
              <a:t>不可以對字串</a:t>
            </a:r>
            <a:r>
              <a:rPr kumimoji="1" lang="zh-TW" altLang="en-US" b="1" dirty="0"/>
              <a:t>的某一項進行</a:t>
            </a:r>
            <a:r>
              <a:rPr kumimoji="1" lang="zh-TW" altLang="en-US" b="1" dirty="0">
                <a:solidFill>
                  <a:schemeClr val="accent4"/>
                </a:solidFill>
              </a:rPr>
              <a:t>改值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B033EB-41E3-4967-A375-0D53E074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2" t="48242" r="27147" b="47394"/>
          <a:stretch/>
        </p:blipFill>
        <p:spPr>
          <a:xfrm>
            <a:off x="3713030" y="3865416"/>
            <a:ext cx="4765939" cy="7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0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串列是將一串</a:t>
            </a:r>
            <a:r>
              <a:rPr kumimoji="1" lang="zh-TW" altLang="en-US" b="1" dirty="0">
                <a:solidFill>
                  <a:schemeClr val="accent4"/>
                </a:solidFill>
              </a:rPr>
              <a:t>元素單位放在一起的序列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想成一個裝著很多不同單位的</a:t>
            </a:r>
            <a:r>
              <a:rPr kumimoji="1" lang="zh-TW" altLang="en-US" b="1" dirty="0">
                <a:solidFill>
                  <a:schemeClr val="accent4"/>
                </a:solidFill>
              </a:rPr>
              <a:t>容器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元素單位包括：</a:t>
            </a:r>
            <a:r>
              <a:rPr kumimoji="1" lang="zh-TW" altLang="en-US" b="1" dirty="0">
                <a:solidFill>
                  <a:schemeClr val="accent4"/>
                </a:solidFill>
              </a:rPr>
              <a:t>整數</a:t>
            </a:r>
            <a:r>
              <a:rPr kumimoji="1" lang="zh-TW" altLang="en-US" b="1" dirty="0"/>
              <a:t>、</a:t>
            </a:r>
            <a:r>
              <a:rPr kumimoji="1" lang="zh-TW" altLang="en-US" b="1" dirty="0">
                <a:solidFill>
                  <a:schemeClr val="accent4"/>
                </a:solidFill>
              </a:rPr>
              <a:t>字母</a:t>
            </a:r>
            <a:r>
              <a:rPr kumimoji="1" lang="zh-TW" altLang="en-US" b="1" dirty="0"/>
              <a:t>、</a:t>
            </a:r>
            <a:r>
              <a:rPr kumimoji="1" lang="zh-TW" altLang="en-US" b="1" dirty="0">
                <a:solidFill>
                  <a:schemeClr val="accent4"/>
                </a:solidFill>
              </a:rPr>
              <a:t>字串</a:t>
            </a:r>
            <a:r>
              <a:rPr kumimoji="1" lang="zh-TW" altLang="en-US" b="1" dirty="0"/>
              <a:t>、</a:t>
            </a:r>
            <a:r>
              <a:rPr kumimoji="1" lang="zh-TW" altLang="en-US" b="1" dirty="0">
                <a:solidFill>
                  <a:schemeClr val="accent4"/>
                </a:solidFill>
              </a:rPr>
              <a:t>布林值</a:t>
            </a:r>
            <a:r>
              <a:rPr kumimoji="1" lang="zh-TW" altLang="en-US" b="1" dirty="0"/>
              <a:t>或甚至</a:t>
            </a:r>
            <a:r>
              <a:rPr kumimoji="1" lang="zh-TW" altLang="en-US" b="1" dirty="0">
                <a:solidFill>
                  <a:schemeClr val="accent4"/>
                </a:solidFill>
              </a:rPr>
              <a:t>另一個串列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9C92F4-45CA-4B5A-9EB9-34756161A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9" t="64727" r="26744" b="30788"/>
          <a:stretch/>
        </p:blipFill>
        <p:spPr>
          <a:xfrm>
            <a:off x="3452553" y="4654412"/>
            <a:ext cx="4868488" cy="7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子字串的判斷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4"/>
                </a:solidFill>
              </a:rPr>
              <a:t>in, not in </a:t>
            </a:r>
            <a:r>
              <a:rPr kumimoji="1" lang="zh-TW" altLang="en-US" b="1" dirty="0"/>
              <a:t>來做判斷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s1 in s2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zh-TW" altLang="en-US" b="1" dirty="0"/>
              <a:t>：</a:t>
            </a:r>
            <a:r>
              <a:rPr kumimoji="1" lang="en-US" altLang="zh-TW" b="1" dirty="0"/>
              <a:t> s1 </a:t>
            </a:r>
            <a:r>
              <a:rPr kumimoji="1" lang="zh-TW" altLang="en-US" b="1" dirty="0">
                <a:solidFill>
                  <a:schemeClr val="accent4"/>
                </a:solidFill>
              </a:rPr>
              <a:t>是 </a:t>
            </a:r>
            <a:r>
              <a:rPr kumimoji="1" lang="en-US" altLang="zh-TW" b="1" dirty="0"/>
              <a:t>s2 </a:t>
            </a:r>
            <a:r>
              <a:rPr kumimoji="1" lang="zh-TW" altLang="en-US" b="1" dirty="0"/>
              <a:t>的子字串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s1 not in b </a:t>
            </a:r>
            <a:r>
              <a:rPr kumimoji="1" lang="zh-TW" altLang="en-US" b="1" dirty="0"/>
              <a:t>：</a:t>
            </a:r>
            <a:r>
              <a:rPr kumimoji="1" lang="en-US" altLang="zh-TW" b="1" dirty="0"/>
              <a:t> s1 </a:t>
            </a:r>
            <a:r>
              <a:rPr kumimoji="1" lang="zh-TW" altLang="en-US" b="1" dirty="0">
                <a:solidFill>
                  <a:schemeClr val="accent4"/>
                </a:solidFill>
              </a:rPr>
              <a:t>不是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s2 </a:t>
            </a:r>
            <a:r>
              <a:rPr kumimoji="1" lang="zh-TW" altLang="en-US" b="1" dirty="0"/>
              <a:t>的子字串</a:t>
            </a:r>
            <a:endParaRPr kumimoji="1" lang="en-US" altLang="zh-TW" b="1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2B31DE5-AF51-4275-A1F2-56281734422E}"/>
              </a:ext>
            </a:extLst>
          </p:cNvPr>
          <p:cNvGrpSpPr/>
          <p:nvPr/>
        </p:nvGrpSpPr>
        <p:grpSpPr>
          <a:xfrm>
            <a:off x="7176713" y="1934005"/>
            <a:ext cx="3576934" cy="387152"/>
            <a:chOff x="2549238" y="4646812"/>
            <a:chExt cx="7905402" cy="64008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F14313-2B78-4542-94F1-574568F588A6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b</a:t>
              </a:r>
              <a:endParaRPr lang="zh-TW" altLang="en-US" sz="2400" b="1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89B12F-8977-4A57-8795-115C36639227}"/>
                </a:ext>
              </a:extLst>
            </p:cNvPr>
            <p:cNvSpPr/>
            <p:nvPr/>
          </p:nvSpPr>
          <p:spPr>
            <a:xfrm>
              <a:off x="3862649" y="4646812"/>
              <a:ext cx="1321725" cy="6400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y</a:t>
              </a:r>
              <a:endParaRPr lang="zh-TW" altLang="en-US" sz="2400" b="1" dirty="0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E1E32CF-57B3-48F9-BD62-DC1F6E9BD294}"/>
                </a:ext>
              </a:extLst>
            </p:cNvPr>
            <p:cNvGrpSpPr/>
            <p:nvPr/>
          </p:nvGrpSpPr>
          <p:grpSpPr>
            <a:xfrm>
              <a:off x="5176058" y="4646815"/>
              <a:ext cx="5278582" cy="640080"/>
              <a:chOff x="2648989" y="4646815"/>
              <a:chExt cx="5278582" cy="6400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CBDFE4-BB42-4669-A859-04AF34F68890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e</a:t>
                </a:r>
                <a:endParaRPr lang="zh-TW" altLang="en-US" sz="2400" b="1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0C96289-7CB9-4358-B452-CE5789496E4D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b</a:t>
                </a:r>
                <a:endParaRPr lang="zh-TW" altLang="en-US" sz="2400" b="1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6AADA6F-7AEC-4F74-AB22-16C19BFE68F2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y</a:t>
                </a:r>
                <a:endParaRPr lang="zh-TW" altLang="en-US" sz="2400" b="1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320F9B3-85C9-4BC2-A440-3A4A52ABFB60}"/>
                  </a:ext>
                </a:extLst>
              </p:cNvPr>
              <p:cNvSpPr/>
              <p:nvPr/>
            </p:nvSpPr>
            <p:spPr>
              <a:xfrm>
                <a:off x="6605847" y="4646815"/>
                <a:ext cx="1321724" cy="6400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e</a:t>
                </a:r>
                <a:endParaRPr lang="zh-TW" altLang="en-US" sz="2400" b="1" dirty="0"/>
              </a:p>
            </p:txBody>
          </p:sp>
        </p:grpSp>
      </p:grpSp>
      <p:sp>
        <p:nvSpPr>
          <p:cNvPr id="14" name="標題 1">
            <a:extLst>
              <a:ext uri="{FF2B5EF4-FFF2-40B4-BE49-F238E27FC236}">
                <a16:creationId xmlns:a16="http://schemas.microsoft.com/office/drawing/2014/main" id="{4D5EE9C7-051B-4F23-86BD-22942E2E4FC4}"/>
              </a:ext>
            </a:extLst>
          </p:cNvPr>
          <p:cNvSpPr txBox="1">
            <a:spLocks/>
          </p:cNvSpPr>
          <p:nvPr/>
        </p:nvSpPr>
        <p:spPr>
          <a:xfrm>
            <a:off x="7770988" y="2938054"/>
            <a:ext cx="1519873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/>
              <a:t>bye</a:t>
            </a:r>
            <a:endParaRPr kumimoji="1" lang="zh-TW" altLang="en-US" sz="24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B54E57BF-5B2D-42C6-A9A4-F283EF8ED416}"/>
              </a:ext>
            </a:extLst>
          </p:cNvPr>
          <p:cNvSpPr txBox="1">
            <a:spLocks/>
          </p:cNvSpPr>
          <p:nvPr/>
        </p:nvSpPr>
        <p:spPr>
          <a:xfrm>
            <a:off x="8344202" y="871553"/>
            <a:ext cx="1108618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400" dirty="0" err="1"/>
              <a:t>yeb</a:t>
            </a:r>
            <a:endParaRPr kumimoji="1" lang="zh-TW" altLang="en-US" sz="2400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2DEADF91-A1B5-44CC-9F03-DE5C38757CAF}"/>
              </a:ext>
            </a:extLst>
          </p:cNvPr>
          <p:cNvSpPr txBox="1">
            <a:spLocks/>
          </p:cNvSpPr>
          <p:nvPr/>
        </p:nvSpPr>
        <p:spPr>
          <a:xfrm>
            <a:off x="8530924" y="2973679"/>
            <a:ext cx="168079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是一個子字串</a:t>
            </a:r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1A5C77B2-95DC-4FA1-AD0C-006FE32D3638}"/>
              </a:ext>
            </a:extLst>
          </p:cNvPr>
          <p:cNvSpPr/>
          <p:nvPr/>
        </p:nvSpPr>
        <p:spPr>
          <a:xfrm rot="16200000">
            <a:off x="7978872" y="1744623"/>
            <a:ext cx="223160" cy="173817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EFE321D-E4D0-4507-B68F-50542E505554}"/>
              </a:ext>
            </a:extLst>
          </p:cNvPr>
          <p:cNvSpPr/>
          <p:nvPr/>
        </p:nvSpPr>
        <p:spPr>
          <a:xfrm rot="5400000">
            <a:off x="8528496" y="850207"/>
            <a:ext cx="223160" cy="173817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814056CF-262E-4F28-A670-2F211D5279BE}"/>
              </a:ext>
            </a:extLst>
          </p:cNvPr>
          <p:cNvSpPr txBox="1">
            <a:spLocks/>
          </p:cNvSpPr>
          <p:nvPr/>
        </p:nvSpPr>
        <p:spPr>
          <a:xfrm>
            <a:off x="9072856" y="871553"/>
            <a:ext cx="1899944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也是一個子字串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6D7D021-AFEB-4AC5-A7C6-F51897937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1" t="40606" r="54647" b="42765"/>
          <a:stretch/>
        </p:blipFill>
        <p:spPr>
          <a:xfrm>
            <a:off x="4036464" y="4503896"/>
            <a:ext cx="41190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41C51-2718-41D9-AC8B-04C789DE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小試身手 </a:t>
            </a:r>
            <a:r>
              <a:rPr lang="en-US" altLang="zh-TW" dirty="0"/>
              <a:t>1: </a:t>
            </a:r>
            <a:r>
              <a:rPr lang="zh-TW" altLang="en-US" dirty="0"/>
              <a:t>子字串判斷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F1FA-CA35-401A-AD7A-E9250F8FA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現在有一個字串 </a:t>
            </a:r>
            <a:r>
              <a:rPr lang="en-US" altLang="zh-TW" b="1" dirty="0"/>
              <a:t>s</a:t>
            </a:r>
            <a:r>
              <a:rPr lang="zh-TW" altLang="en-US" b="1" dirty="0"/>
              <a:t>，請幫我們尋找以下的字串是否為 </a:t>
            </a:r>
            <a:r>
              <a:rPr lang="en-US" altLang="zh-TW" b="1" dirty="0"/>
              <a:t>s </a:t>
            </a:r>
            <a:r>
              <a:rPr lang="zh-TW" altLang="en-US" b="1" dirty="0"/>
              <a:t>的子字串：</a:t>
            </a:r>
            <a:endParaRPr lang="en-US" altLang="zh-TW" b="1" dirty="0"/>
          </a:p>
          <a:p>
            <a:pPr marL="0" indent="0">
              <a:buNone/>
            </a:pPr>
            <a:endParaRPr lang="zh-TW" altLang="en-US" b="1" dirty="0"/>
          </a:p>
          <a:p>
            <a:r>
              <a:rPr lang="en-US" altLang="zh-TW" b="1" dirty="0"/>
              <a:t>sub_1 = "NTU"</a:t>
            </a:r>
          </a:p>
          <a:p>
            <a:r>
              <a:rPr lang="en-US" altLang="zh-TW" b="1" dirty="0"/>
              <a:t>sub_2 = "IM"</a:t>
            </a:r>
          </a:p>
          <a:p>
            <a:r>
              <a:rPr lang="en-US" altLang="zh-TW" b="1" dirty="0"/>
              <a:t>sub_3 = "CSIE"</a:t>
            </a:r>
            <a:endParaRPr lang="zh-TW" altLang="en-US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167C03-0A03-4918-91B6-809BBD825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3" t="36551" r="55556" b="31515"/>
          <a:stretch/>
        </p:blipFill>
        <p:spPr>
          <a:xfrm>
            <a:off x="6343566" y="2839171"/>
            <a:ext cx="3398951" cy="2755294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AE21D06-E541-4F61-8C3B-A0CC138401C9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4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簡介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字串的切片 </a:t>
            </a:r>
            <a:r>
              <a:rPr kumimoji="1" lang="en-US" altLang="zh-TW" dirty="0"/>
              <a:t>(slicing)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指定字串切割的</a:t>
            </a:r>
            <a:r>
              <a:rPr kumimoji="1" lang="zh-TW" altLang="en-US" b="1" dirty="0">
                <a:solidFill>
                  <a:schemeClr val="accent4"/>
                </a:solidFill>
              </a:rPr>
              <a:t>起始點 </a:t>
            </a:r>
            <a:r>
              <a:rPr kumimoji="1" lang="zh-TW" altLang="en-US" b="1" dirty="0"/>
              <a:t>、</a:t>
            </a:r>
            <a:r>
              <a:rPr kumimoji="1" lang="zh-TW" altLang="en-US" b="1" dirty="0">
                <a:solidFill>
                  <a:schemeClr val="accent4"/>
                </a:solidFill>
              </a:rPr>
              <a:t>終點</a:t>
            </a:r>
            <a:r>
              <a:rPr kumimoji="1" lang="zh-TW" altLang="en-US" b="1" dirty="0"/>
              <a:t>與</a:t>
            </a:r>
            <a:r>
              <a:rPr kumimoji="1" lang="zh-TW" altLang="en-US" b="1" dirty="0">
                <a:solidFill>
                  <a:schemeClr val="accent4"/>
                </a:solidFill>
              </a:rPr>
              <a:t>公差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想成</a:t>
            </a:r>
            <a:r>
              <a:rPr kumimoji="1" lang="zh-TW" altLang="en-US" b="1" dirty="0">
                <a:solidFill>
                  <a:schemeClr val="accent4"/>
                </a:solidFill>
              </a:rPr>
              <a:t>以字母為元素單位</a:t>
            </a:r>
            <a:r>
              <a:rPr kumimoji="1" lang="zh-TW" altLang="en-US" b="1" dirty="0"/>
              <a:t>的串列！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2400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4500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200" b="1" dirty="0"/>
              <a:t>注意：</a:t>
            </a:r>
            <a:r>
              <a:rPr kumimoji="1" lang="zh-TW" altLang="en-US" sz="2200" b="1" dirty="0">
                <a:solidFill>
                  <a:schemeClr val="accent4"/>
                </a:solidFill>
              </a:rPr>
              <a:t>包含 </a:t>
            </a:r>
            <a:r>
              <a:rPr kumimoji="1" lang="en-US" altLang="zh-TW" sz="2200" b="1" dirty="0">
                <a:solidFill>
                  <a:schemeClr val="accent4"/>
                </a:solidFill>
              </a:rPr>
              <a:t>start </a:t>
            </a:r>
            <a:r>
              <a:rPr kumimoji="1" lang="zh-TW" altLang="en-US" sz="2200" b="1" dirty="0"/>
              <a:t>但是</a:t>
            </a:r>
            <a:r>
              <a:rPr kumimoji="1" lang="zh-TW" altLang="en-US" sz="2200" b="1" dirty="0">
                <a:solidFill>
                  <a:schemeClr val="accent4"/>
                </a:solidFill>
              </a:rPr>
              <a:t>不包含 </a:t>
            </a:r>
            <a:r>
              <a:rPr kumimoji="1" lang="en-US" altLang="zh-TW" sz="2200" b="1" dirty="0">
                <a:solidFill>
                  <a:schemeClr val="accent4"/>
                </a:solidFill>
              </a:rPr>
              <a:t>end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200" b="1" dirty="0">
                <a:solidFill>
                  <a:schemeClr val="accent4"/>
                </a:solidFill>
              </a:rPr>
              <a:t>公差預設為 </a:t>
            </a:r>
            <a:r>
              <a:rPr kumimoji="1" lang="en-US" altLang="zh-TW" sz="2200" b="1" dirty="0">
                <a:solidFill>
                  <a:schemeClr val="accent4"/>
                </a:solidFill>
              </a:rPr>
              <a:t>1</a:t>
            </a:r>
            <a:r>
              <a:rPr kumimoji="1" lang="zh-TW" altLang="en-US" sz="2200" b="1" dirty="0"/>
              <a:t>，可以直接使用 </a:t>
            </a:r>
            <a:r>
              <a:rPr kumimoji="1" lang="en-US" altLang="zh-TW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s[start</a:t>
            </a:r>
            <a:r>
              <a:rPr kumimoji="1" lang="zh-TW" altLang="en-US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TW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end]</a:t>
            </a:r>
            <a:endParaRPr kumimoji="1" lang="zh-TW" altLang="en-US" sz="2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6C615EA-A233-4D66-9277-20509970B974}"/>
              </a:ext>
            </a:extLst>
          </p:cNvPr>
          <p:cNvGrpSpPr/>
          <p:nvPr/>
        </p:nvGrpSpPr>
        <p:grpSpPr>
          <a:xfrm>
            <a:off x="2366666" y="3695007"/>
            <a:ext cx="7905402" cy="640080"/>
            <a:chOff x="2549238" y="4646815"/>
            <a:chExt cx="7905402" cy="6400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8DE9B6-277F-4A61-903D-11E300C30FB9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5A1D2B-5F5D-4A75-90BE-88921BAB2411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54CB330-178B-4E66-9785-F1C50328B213}"/>
                </a:ext>
              </a:extLst>
            </p:cNvPr>
            <p:cNvGrpSpPr/>
            <p:nvPr/>
          </p:nvGrpSpPr>
          <p:grpSpPr>
            <a:xfrm>
              <a:off x="5176058" y="4646815"/>
              <a:ext cx="5278582" cy="640080"/>
              <a:chOff x="2648989" y="4646815"/>
              <a:chExt cx="5278582" cy="6400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5D9531-148C-487D-82D3-D10E0362039A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FDB56E4-3A0F-479A-9DCC-2A9E878A84B5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49E44D0-EB83-43FB-A020-43BB36976ACE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B4F7D54-D502-453E-885D-BC42E2230E9C}"/>
                  </a:ext>
                </a:extLst>
              </p:cNvPr>
              <p:cNvSpPr/>
              <p:nvPr/>
            </p:nvSpPr>
            <p:spPr>
              <a:xfrm>
                <a:off x="6605847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4" name="標題 1">
            <a:extLst>
              <a:ext uri="{FF2B5EF4-FFF2-40B4-BE49-F238E27FC236}">
                <a16:creationId xmlns:a16="http://schemas.microsoft.com/office/drawing/2014/main" id="{AB85E9C6-17AD-4670-9DDC-A64C0ECDF404}"/>
              </a:ext>
            </a:extLst>
          </p:cNvPr>
          <p:cNvSpPr txBox="1">
            <a:spLocks/>
          </p:cNvSpPr>
          <p:nvPr/>
        </p:nvSpPr>
        <p:spPr>
          <a:xfrm>
            <a:off x="7868612" y="3229107"/>
            <a:ext cx="92964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終點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36608F4-9C23-453D-A7B8-A2659635320B}"/>
              </a:ext>
            </a:extLst>
          </p:cNvPr>
          <p:cNvSpPr txBox="1">
            <a:spLocks/>
          </p:cNvSpPr>
          <p:nvPr/>
        </p:nvSpPr>
        <p:spPr>
          <a:xfrm>
            <a:off x="2501979" y="3298370"/>
            <a:ext cx="1042785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sz="2400" dirty="0"/>
              <a:t>起始點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039FE8-14A5-4E05-91F3-A59AF5CB6D12}"/>
              </a:ext>
            </a:extLst>
          </p:cNvPr>
          <p:cNvGrpSpPr/>
          <p:nvPr/>
        </p:nvGrpSpPr>
        <p:grpSpPr>
          <a:xfrm>
            <a:off x="2366666" y="3695007"/>
            <a:ext cx="5278582" cy="640080"/>
            <a:chOff x="2349732" y="4380807"/>
            <a:chExt cx="5278582" cy="64008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C6D00BD-95FA-43D3-9AFA-65EA6B69BFD7}"/>
                </a:ext>
              </a:extLst>
            </p:cNvPr>
            <p:cNvSpPr/>
            <p:nvPr/>
          </p:nvSpPr>
          <p:spPr>
            <a:xfrm>
              <a:off x="366314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08970F5-DB4E-404A-A460-8E4FEECB6BC6}"/>
                </a:ext>
              </a:extLst>
            </p:cNvPr>
            <p:cNvSpPr/>
            <p:nvPr/>
          </p:nvSpPr>
          <p:spPr>
            <a:xfrm>
              <a:off x="497655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8BE94A-CF2C-45C6-BFA2-EDA4CD6A3A7E}"/>
                </a:ext>
              </a:extLst>
            </p:cNvPr>
            <p:cNvSpPr/>
            <p:nvPr/>
          </p:nvSpPr>
          <p:spPr>
            <a:xfrm>
              <a:off x="6306590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8FCC48-EBEC-4CB6-85ED-79633593CE43}"/>
                </a:ext>
              </a:extLst>
            </p:cNvPr>
            <p:cNvSpPr/>
            <p:nvPr/>
          </p:nvSpPr>
          <p:spPr>
            <a:xfrm>
              <a:off x="2349732" y="4380807"/>
              <a:ext cx="1321724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9F7DF78C-45AD-49CE-A8DB-574CAC1CB78C}"/>
              </a:ext>
            </a:extLst>
          </p:cNvPr>
          <p:cNvSpPr/>
          <p:nvPr/>
        </p:nvSpPr>
        <p:spPr>
          <a:xfrm rot="10800000">
            <a:off x="2893136" y="4454539"/>
            <a:ext cx="268779" cy="5233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9BC10D21-29DE-4C00-8ADB-0EB932480127}"/>
              </a:ext>
            </a:extLst>
          </p:cNvPr>
          <p:cNvSpPr/>
          <p:nvPr/>
        </p:nvSpPr>
        <p:spPr>
          <a:xfrm rot="10800000">
            <a:off x="8155091" y="4454539"/>
            <a:ext cx="268779" cy="5233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C9B87-2F72-425C-9DD5-2EA39BA9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 </a:t>
            </a:r>
            <a:r>
              <a:rPr lang="en-US" altLang="zh-TW" dirty="0"/>
              <a:t>– </a:t>
            </a:r>
            <a:r>
              <a:rPr lang="zh-TW" altLang="en-US" dirty="0"/>
              <a:t>字串的切片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363F6-84E1-4F8D-B8F4-34B645F6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從字串 </a:t>
            </a:r>
            <a:r>
              <a:rPr lang="en-US" altLang="zh-TW" b="1" dirty="0"/>
              <a:t>s </a:t>
            </a:r>
            <a:r>
              <a:rPr lang="zh-TW" altLang="en-US" b="1" dirty="0"/>
              <a:t>我們想要找到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從第 </a:t>
            </a:r>
            <a:r>
              <a:rPr lang="en-US" altLang="zh-TW" b="1" dirty="0"/>
              <a:t>3 </a:t>
            </a:r>
            <a:r>
              <a:rPr lang="zh-TW" altLang="en-US" b="1" dirty="0"/>
              <a:t>到第 </a:t>
            </a:r>
            <a:r>
              <a:rPr lang="en-US" altLang="zh-TW" b="1" dirty="0"/>
              <a:t>4 </a:t>
            </a:r>
            <a:r>
              <a:rPr lang="zh-TW" altLang="en-US" b="1" dirty="0"/>
              <a:t>的子字串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從第 </a:t>
            </a:r>
            <a:r>
              <a:rPr lang="en-US" altLang="zh-TW" b="1" dirty="0"/>
              <a:t>2 </a:t>
            </a:r>
            <a:r>
              <a:rPr lang="zh-TW" altLang="en-US" b="1" dirty="0"/>
              <a:t>到第 </a:t>
            </a:r>
            <a:r>
              <a:rPr lang="en-US" altLang="zh-TW" b="1" dirty="0"/>
              <a:t>9 </a:t>
            </a:r>
            <a:r>
              <a:rPr lang="zh-TW" altLang="en-US" b="1" dirty="0"/>
              <a:t>公差為 </a:t>
            </a:r>
            <a:r>
              <a:rPr lang="en-US" altLang="zh-TW" b="1" dirty="0"/>
              <a:t>2 </a:t>
            </a:r>
            <a:r>
              <a:rPr lang="zh-TW" altLang="en-US" b="1" dirty="0"/>
              <a:t>的字子串</a:t>
            </a:r>
            <a:endParaRPr lang="en-US" altLang="zh-TW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591FD4C-E13F-4D10-8BF9-0F6736D9B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0" t="43771" r="41162" b="51515"/>
          <a:stretch/>
        </p:blipFill>
        <p:spPr>
          <a:xfrm>
            <a:off x="7042729" y="1690688"/>
            <a:ext cx="3477490" cy="70762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1BA9187-3014-4056-A5F6-3FF2E719A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69" t="50000" r="41372" b="41474"/>
          <a:stretch/>
        </p:blipFill>
        <p:spPr>
          <a:xfrm>
            <a:off x="4465306" y="4125458"/>
            <a:ext cx="3261387" cy="12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61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小試身手 </a:t>
            </a:r>
            <a:r>
              <a:rPr kumimoji="1" lang="en-US" altLang="zh-TW" dirty="0"/>
              <a:t>2: </a:t>
            </a:r>
            <a:r>
              <a:rPr kumimoji="1" lang="zh-TW" altLang="en-US" dirty="0"/>
              <a:t>字串切片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有一個字串 </a:t>
            </a:r>
            <a:r>
              <a:rPr kumimoji="1" lang="en-US" altLang="zh-TW" b="1" dirty="0"/>
              <a:t>s</a:t>
            </a:r>
            <a:r>
              <a:rPr kumimoji="1" lang="zh-TW" altLang="en-US" b="1" dirty="0"/>
              <a:t>，我們使用切片</a:t>
            </a:r>
            <a:endParaRPr kumimoji="1"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印出整個字串</a:t>
            </a:r>
            <a:endParaRPr kumimoji="1"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第 </a:t>
            </a:r>
            <a:r>
              <a:rPr kumimoji="1" lang="en-US" altLang="zh-TW" b="1" dirty="0"/>
              <a:t>2 </a:t>
            </a:r>
            <a:r>
              <a:rPr kumimoji="1" lang="zh-TW" altLang="en-US" b="1" dirty="0"/>
              <a:t>到第 </a:t>
            </a:r>
            <a:r>
              <a:rPr kumimoji="1" lang="en-US" altLang="zh-TW" b="1" dirty="0"/>
              <a:t>7</a:t>
            </a:r>
            <a:r>
              <a:rPr kumimoji="1" lang="zh-TW" altLang="en-US" b="1" dirty="0"/>
              <a:t> 個字母</a:t>
            </a:r>
            <a:endParaRPr kumimoji="1"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第 </a:t>
            </a:r>
            <a:r>
              <a:rPr kumimoji="1" lang="en-US" altLang="zh-TW" b="1" dirty="0"/>
              <a:t>2 </a:t>
            </a:r>
            <a:r>
              <a:rPr kumimoji="1" lang="zh-TW" altLang="en-US" b="1" dirty="0"/>
              <a:t>到第 </a:t>
            </a:r>
            <a:r>
              <a:rPr kumimoji="1" lang="en-US" altLang="zh-TW" b="1" dirty="0"/>
              <a:t>7 </a:t>
            </a:r>
            <a:r>
              <a:rPr kumimoji="1" lang="zh-TW" altLang="en-US" b="1" dirty="0"/>
              <a:t>個字母 公差 </a:t>
            </a:r>
            <a:r>
              <a:rPr kumimoji="1" lang="en-US" altLang="zh-TW" b="1" dirty="0"/>
              <a:t>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相反的排列</a:t>
            </a:r>
            <a:endParaRPr kumimoji="1"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第 </a:t>
            </a:r>
            <a:r>
              <a:rPr kumimoji="1" lang="en-US" altLang="zh-TW" b="1" dirty="0"/>
              <a:t>3 </a:t>
            </a:r>
            <a:r>
              <a:rPr kumimoji="1" lang="zh-TW" altLang="en-US" b="1" dirty="0"/>
              <a:t>到第 </a:t>
            </a:r>
            <a:r>
              <a:rPr kumimoji="1" lang="en-US" altLang="zh-TW" b="1" dirty="0"/>
              <a:t>7 </a:t>
            </a:r>
            <a:r>
              <a:rPr kumimoji="1" lang="zh-TW" altLang="en-US" b="1" dirty="0"/>
              <a:t>個字母 相反排列</a:t>
            </a:r>
            <a:endParaRPr kumimoji="1"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b="1" dirty="0"/>
              <a:t>倒數第 </a:t>
            </a:r>
            <a:r>
              <a:rPr kumimoji="1" lang="en-US" altLang="zh-TW" b="1" dirty="0"/>
              <a:t>1 </a:t>
            </a:r>
            <a:r>
              <a:rPr kumimoji="1" lang="zh-TW" altLang="en-US" b="1" dirty="0"/>
              <a:t>到倒數第 </a:t>
            </a:r>
            <a:r>
              <a:rPr kumimoji="1" lang="en-US" altLang="zh-TW" b="1" dirty="0"/>
              <a:t>7 </a:t>
            </a:r>
            <a:r>
              <a:rPr kumimoji="1" lang="zh-TW" altLang="en-US" b="1" dirty="0"/>
              <a:t>個字母</a:t>
            </a: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2309FE-675E-4775-A9BF-9CB68617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7655" r="55555" b="68601"/>
          <a:stretch/>
        </p:blipFill>
        <p:spPr>
          <a:xfrm>
            <a:off x="7094145" y="1454624"/>
            <a:ext cx="3743187" cy="3710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CD05C9-281D-404E-A029-B3D6EC4AC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31485" r="55555" b="26669"/>
          <a:stretch/>
        </p:blipFill>
        <p:spPr>
          <a:xfrm>
            <a:off x="7094145" y="1825625"/>
            <a:ext cx="3743187" cy="4146398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5D17FE1-FE97-4908-8703-E89018DB7CAF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1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字串的運算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串接：</a:t>
            </a:r>
            <a:r>
              <a:rPr kumimoji="1" lang="en-US" altLang="zh-TW" b="1" dirty="0"/>
              <a:t>+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and</a:t>
            </a:r>
            <a:r>
              <a:rPr kumimoji="1" lang="zh-TW" altLang="en-US" b="1" dirty="0"/>
              <a:t> *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比較：</a:t>
            </a:r>
            <a:r>
              <a:rPr kumimoji="1" lang="en-US" altLang="zh-TW" b="1" dirty="0"/>
              <a:t>==, !=, &gt;,and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&lt;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68031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字串的運算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串接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/>
              <a:t>+</a:t>
            </a:r>
            <a:r>
              <a:rPr kumimoji="1" lang="zh-TW" altLang="en-US" b="1" dirty="0"/>
              <a:t>：串接</a:t>
            </a:r>
            <a:r>
              <a:rPr kumimoji="1" lang="en-US" altLang="zh-TW" b="1" dirty="0"/>
              <a:t>(concatenate) </a:t>
            </a:r>
            <a:r>
              <a:rPr kumimoji="1" lang="zh-TW" altLang="en-US" b="1" dirty="0"/>
              <a:t>其</a:t>
            </a:r>
            <a:r>
              <a:rPr kumimoji="1" lang="zh-TW" altLang="en-US" b="1" dirty="0">
                <a:solidFill>
                  <a:schemeClr val="accent4"/>
                </a:solidFill>
              </a:rPr>
              <a:t>左右兩個字串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279565-6187-4CCC-8248-8F36A54D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2" t="59030" r="22298" b="32865"/>
          <a:stretch/>
        </p:blipFill>
        <p:spPr>
          <a:xfrm>
            <a:off x="3795085" y="4610604"/>
            <a:ext cx="5229160" cy="1150115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6B751193-46F8-4AF4-A67C-C022C0CE29DB}"/>
              </a:ext>
            </a:extLst>
          </p:cNvPr>
          <p:cNvGrpSpPr/>
          <p:nvPr/>
        </p:nvGrpSpPr>
        <p:grpSpPr>
          <a:xfrm>
            <a:off x="2760038" y="3097781"/>
            <a:ext cx="7299253" cy="449522"/>
            <a:chOff x="594217" y="3758181"/>
            <a:chExt cx="7299253" cy="44952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F962384-2DE1-413F-BDEC-696EFB0CE879}"/>
                </a:ext>
              </a:extLst>
            </p:cNvPr>
            <p:cNvGrpSpPr/>
            <p:nvPr/>
          </p:nvGrpSpPr>
          <p:grpSpPr>
            <a:xfrm>
              <a:off x="594217" y="3789469"/>
              <a:ext cx="3644397" cy="405398"/>
              <a:chOff x="2549238" y="4646812"/>
              <a:chExt cx="8054503" cy="67024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5B2BDF4-9131-43C4-ADAF-A4F9546F9F1B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N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8D1564-D77E-47B4-B827-9CD3B3A25D58}"/>
                  </a:ext>
                </a:extLst>
              </p:cNvPr>
              <p:cNvSpPr/>
              <p:nvPr/>
            </p:nvSpPr>
            <p:spPr>
              <a:xfrm>
                <a:off x="3862649" y="4646812"/>
                <a:ext cx="1321725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T</a:t>
                </a:r>
                <a:endParaRPr lang="zh-TW" altLang="en-US" sz="2400" b="1" dirty="0"/>
              </a:p>
            </p:txBody>
          </p: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4846F53D-9DA2-42BF-9EF4-20D73A8AEA96}"/>
                  </a:ext>
                </a:extLst>
              </p:cNvPr>
              <p:cNvGrpSpPr/>
              <p:nvPr/>
            </p:nvGrpSpPr>
            <p:grpSpPr>
              <a:xfrm>
                <a:off x="5176058" y="4646815"/>
                <a:ext cx="5427683" cy="670246"/>
                <a:chOff x="2648989" y="4646815"/>
                <a:chExt cx="5427683" cy="670246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8B6B54E-472B-4B49-982E-A9AE36B02355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U</a:t>
                  </a:r>
                  <a:endParaRPr lang="zh-TW" altLang="en-US" sz="2400" b="1" dirty="0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D28F148-03B4-4592-BBCD-B9853B4001C2}"/>
                    </a:ext>
                  </a:extLst>
                </p:cNvPr>
                <p:cNvSpPr/>
                <p:nvPr/>
              </p:nvSpPr>
              <p:spPr>
                <a:xfrm>
                  <a:off x="5416594" y="4676981"/>
                  <a:ext cx="1321725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I</a:t>
                  </a:r>
                  <a:endParaRPr lang="zh-TW" altLang="en-US" sz="2400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F01AB31-D2DB-4B60-BBB3-1C6D8ED098AC}"/>
                    </a:ext>
                  </a:extLst>
                </p:cNvPr>
                <p:cNvSpPr/>
                <p:nvPr/>
              </p:nvSpPr>
              <p:spPr>
                <a:xfrm>
                  <a:off x="6754947" y="4676981"/>
                  <a:ext cx="1321725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M</a:t>
                  </a:r>
                  <a:endParaRPr lang="zh-TW" altLang="en-US" sz="2400" b="1" dirty="0"/>
                </a:p>
              </p:txBody>
            </p:sp>
          </p:grpSp>
        </p:grpSp>
        <p:sp>
          <p:nvSpPr>
            <p:cNvPr id="13" name="加號 12">
              <a:extLst>
                <a:ext uri="{FF2B5EF4-FFF2-40B4-BE49-F238E27FC236}">
                  <a16:creationId xmlns:a16="http://schemas.microsoft.com/office/drawing/2014/main" id="{97056321-E881-465B-A8FC-7EFBB797D001}"/>
                </a:ext>
              </a:extLst>
            </p:cNvPr>
            <p:cNvSpPr/>
            <p:nvPr/>
          </p:nvSpPr>
          <p:spPr>
            <a:xfrm>
              <a:off x="2512793" y="3758181"/>
              <a:ext cx="448062" cy="449522"/>
            </a:xfrm>
            <a:prstGeom prst="mathPlus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B7296B5-E9C4-4C04-9AA1-C64EC08CABCE}"/>
                </a:ext>
              </a:extLst>
            </p:cNvPr>
            <p:cNvGrpSpPr/>
            <p:nvPr/>
          </p:nvGrpSpPr>
          <p:grpSpPr>
            <a:xfrm>
              <a:off x="4922098" y="3798593"/>
              <a:ext cx="2971372" cy="387152"/>
              <a:chOff x="2549238" y="4646812"/>
              <a:chExt cx="6567047" cy="64008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53CE76-7363-4757-B9F0-3E19DF09ECA9}"/>
                  </a:ext>
                </a:extLst>
              </p:cNvPr>
              <p:cNvSpPr/>
              <p:nvPr/>
            </p:nvSpPr>
            <p:spPr>
              <a:xfrm>
                <a:off x="2549238" y="4646815"/>
                <a:ext cx="1321724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N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B8BA87-0370-4CAC-842C-0FB6A2868EAA}"/>
                  </a:ext>
                </a:extLst>
              </p:cNvPr>
              <p:cNvSpPr/>
              <p:nvPr/>
            </p:nvSpPr>
            <p:spPr>
              <a:xfrm>
                <a:off x="3862649" y="4646812"/>
                <a:ext cx="1321725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T</a:t>
                </a:r>
                <a:endParaRPr lang="zh-TW" altLang="en-US" sz="2400" b="1" dirty="0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0FE3079-34B1-4304-8F4B-7C6BA165A519}"/>
                  </a:ext>
                </a:extLst>
              </p:cNvPr>
              <p:cNvGrpSpPr/>
              <p:nvPr/>
            </p:nvGrpSpPr>
            <p:grpSpPr>
              <a:xfrm>
                <a:off x="5176058" y="4646812"/>
                <a:ext cx="3940227" cy="640083"/>
                <a:chOff x="2648989" y="4646812"/>
                <a:chExt cx="3940227" cy="640083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E88FF7C-268D-4786-B522-D01747A503ED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U</a:t>
                  </a:r>
                  <a:endParaRPr lang="zh-TW" altLang="en-US" sz="2400" b="1" dirty="0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FC8C42B-B48D-4415-80F6-AFAF26FCEEFB}"/>
                    </a:ext>
                  </a:extLst>
                </p:cNvPr>
                <p:cNvSpPr/>
                <p:nvPr/>
              </p:nvSpPr>
              <p:spPr>
                <a:xfrm>
                  <a:off x="3954083" y="4646812"/>
                  <a:ext cx="1321725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I</a:t>
                  </a:r>
                  <a:endParaRPr lang="zh-TW" altLang="en-US" sz="2400" b="1" dirty="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CF95B0B-820E-490A-A83F-7BD1B09B2A2A}"/>
                    </a:ext>
                  </a:extLst>
                </p:cNvPr>
                <p:cNvSpPr/>
                <p:nvPr/>
              </p:nvSpPr>
              <p:spPr>
                <a:xfrm>
                  <a:off x="5267491" y="4646812"/>
                  <a:ext cx="1321725" cy="640079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M</a:t>
                  </a:r>
                  <a:endParaRPr lang="zh-TW" altLang="en-US" sz="2400" b="1" dirty="0"/>
                </a:p>
              </p:txBody>
            </p:sp>
          </p:grpSp>
        </p:grp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8F5306D5-6E28-4E6A-995B-27430F58A4AA}"/>
                </a:ext>
              </a:extLst>
            </p:cNvPr>
            <p:cNvSpPr/>
            <p:nvPr/>
          </p:nvSpPr>
          <p:spPr>
            <a:xfrm rot="16200000">
              <a:off x="4439589" y="3842146"/>
              <a:ext cx="349137" cy="338056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31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字串的運算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串接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*：被用來串接</a:t>
            </a:r>
            <a:r>
              <a:rPr kumimoji="1" lang="zh-TW" altLang="en-US" b="1" dirty="0">
                <a:solidFill>
                  <a:schemeClr val="accent4"/>
                </a:solidFill>
              </a:rPr>
              <a:t>多個相同的字串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279565-6187-4CCC-8248-8F36A54D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2" t="59030" r="22298" b="35421"/>
          <a:stretch/>
        </p:blipFill>
        <p:spPr>
          <a:xfrm>
            <a:off x="3795085" y="4610605"/>
            <a:ext cx="5229160" cy="78749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2FEEC7-3E3C-4291-97AD-8AAD0E268FF0}"/>
              </a:ext>
            </a:extLst>
          </p:cNvPr>
          <p:cNvGrpSpPr/>
          <p:nvPr/>
        </p:nvGrpSpPr>
        <p:grpSpPr>
          <a:xfrm>
            <a:off x="2962818" y="3160830"/>
            <a:ext cx="7497895" cy="536340"/>
            <a:chOff x="1074752" y="3717625"/>
            <a:chExt cx="7497895" cy="53634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846F53D-9DA2-42BF-9EF4-20D73A8AEA96}"/>
                </a:ext>
              </a:extLst>
            </p:cNvPr>
            <p:cNvGrpSpPr/>
            <p:nvPr/>
          </p:nvGrpSpPr>
          <p:grpSpPr>
            <a:xfrm>
              <a:off x="1074752" y="3798593"/>
              <a:ext cx="1203598" cy="387150"/>
              <a:chOff x="5416594" y="4676981"/>
              <a:chExt cx="2660078" cy="6400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D28F148-03B4-4592-BBCD-B9853B4001C2}"/>
                  </a:ext>
                </a:extLst>
              </p:cNvPr>
              <p:cNvSpPr/>
              <p:nvPr/>
            </p:nvSpPr>
            <p:spPr>
              <a:xfrm>
                <a:off x="5416594" y="4676981"/>
                <a:ext cx="1321725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I</a:t>
                </a:r>
                <a:endParaRPr lang="zh-TW" altLang="en-US" sz="2400" b="1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01AB31-D2DB-4B60-BBB3-1C6D8ED098AC}"/>
                  </a:ext>
                </a:extLst>
              </p:cNvPr>
              <p:cNvSpPr/>
              <p:nvPr/>
            </p:nvSpPr>
            <p:spPr>
              <a:xfrm>
                <a:off x="6754947" y="4676981"/>
                <a:ext cx="1321725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M</a:t>
                </a:r>
                <a:endParaRPr lang="zh-TW" altLang="en-US" sz="2400" b="1" dirty="0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B7296B5-E9C4-4C04-9AA1-C64EC08CABCE}"/>
                </a:ext>
              </a:extLst>
            </p:cNvPr>
            <p:cNvGrpSpPr/>
            <p:nvPr/>
          </p:nvGrpSpPr>
          <p:grpSpPr>
            <a:xfrm>
              <a:off x="5003240" y="3779585"/>
              <a:ext cx="2377097" cy="387152"/>
              <a:chOff x="3862649" y="4646812"/>
              <a:chExt cx="5253636" cy="64008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B8BA87-0370-4CAC-842C-0FB6A2868EAA}"/>
                  </a:ext>
                </a:extLst>
              </p:cNvPr>
              <p:cNvSpPr/>
              <p:nvPr/>
            </p:nvSpPr>
            <p:spPr>
              <a:xfrm>
                <a:off x="3862649" y="4646812"/>
                <a:ext cx="1321725" cy="64008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/>
                  <a:t>I</a:t>
                </a:r>
                <a:endParaRPr lang="zh-TW" altLang="en-US" sz="2400" b="1" dirty="0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0FE3079-34B1-4304-8F4B-7C6BA165A519}"/>
                  </a:ext>
                </a:extLst>
              </p:cNvPr>
              <p:cNvGrpSpPr/>
              <p:nvPr/>
            </p:nvGrpSpPr>
            <p:grpSpPr>
              <a:xfrm>
                <a:off x="5176058" y="4646812"/>
                <a:ext cx="3940227" cy="640083"/>
                <a:chOff x="2648989" y="4646812"/>
                <a:chExt cx="3940227" cy="640083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E88FF7C-268D-4786-B522-D01747A503ED}"/>
                    </a:ext>
                  </a:extLst>
                </p:cNvPr>
                <p:cNvSpPr/>
                <p:nvPr/>
              </p:nvSpPr>
              <p:spPr>
                <a:xfrm>
                  <a:off x="2648989" y="4646815"/>
                  <a:ext cx="1321724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M</a:t>
                  </a:r>
                  <a:endParaRPr lang="zh-TW" altLang="en-US" sz="2400" b="1" dirty="0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FC8C42B-B48D-4415-80F6-AFAF26FCEEFB}"/>
                    </a:ext>
                  </a:extLst>
                </p:cNvPr>
                <p:cNvSpPr/>
                <p:nvPr/>
              </p:nvSpPr>
              <p:spPr>
                <a:xfrm>
                  <a:off x="3954083" y="4646812"/>
                  <a:ext cx="1321725" cy="640080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I</a:t>
                  </a:r>
                  <a:endParaRPr lang="zh-TW" altLang="en-US" sz="2400" b="1" dirty="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CF95B0B-820E-490A-A83F-7BD1B09B2A2A}"/>
                    </a:ext>
                  </a:extLst>
                </p:cNvPr>
                <p:cNvSpPr/>
                <p:nvPr/>
              </p:nvSpPr>
              <p:spPr>
                <a:xfrm>
                  <a:off x="5267491" y="4646812"/>
                  <a:ext cx="1321725" cy="640079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/>
                    <a:t>M</a:t>
                  </a:r>
                  <a:endParaRPr lang="zh-TW" altLang="en-US" sz="2400" b="1" dirty="0"/>
                </a:p>
              </p:txBody>
            </p:sp>
          </p:grpSp>
        </p:grp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8F5306D5-6E28-4E6A-995B-27430F58A4AA}"/>
                </a:ext>
              </a:extLst>
            </p:cNvPr>
            <p:cNvSpPr/>
            <p:nvPr/>
          </p:nvSpPr>
          <p:spPr>
            <a:xfrm rot="16200000">
              <a:off x="4141879" y="3804133"/>
              <a:ext cx="349137" cy="338056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乘號 3">
              <a:extLst>
                <a:ext uri="{FF2B5EF4-FFF2-40B4-BE49-F238E27FC236}">
                  <a16:creationId xmlns:a16="http://schemas.microsoft.com/office/drawing/2014/main" id="{22B78F91-9EEB-4E12-B9AC-604EFE1B0CFA}"/>
                </a:ext>
              </a:extLst>
            </p:cNvPr>
            <p:cNvSpPr/>
            <p:nvPr/>
          </p:nvSpPr>
          <p:spPr>
            <a:xfrm>
              <a:off x="2436576" y="3717625"/>
              <a:ext cx="598036" cy="536340"/>
            </a:xfrm>
            <a:prstGeom prst="mathMultiply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B23CA8-E760-4546-8280-DBAC884FD783}"/>
                </a:ext>
              </a:extLst>
            </p:cNvPr>
            <p:cNvSpPr/>
            <p:nvPr/>
          </p:nvSpPr>
          <p:spPr>
            <a:xfrm>
              <a:off x="7380337" y="3779585"/>
              <a:ext cx="598036" cy="3871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I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4C8270E-6CC1-42F6-93C2-13026992BBBC}"/>
                </a:ext>
              </a:extLst>
            </p:cNvPr>
            <p:cNvSpPr/>
            <p:nvPr/>
          </p:nvSpPr>
          <p:spPr>
            <a:xfrm>
              <a:off x="7974611" y="3779585"/>
              <a:ext cx="598036" cy="3871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M</a:t>
              </a:r>
            </a:p>
          </p:txBody>
        </p:sp>
      </p:grpSp>
      <p:sp>
        <p:nvSpPr>
          <p:cNvPr id="26" name="標題 1">
            <a:extLst>
              <a:ext uri="{FF2B5EF4-FFF2-40B4-BE49-F238E27FC236}">
                <a16:creationId xmlns:a16="http://schemas.microsoft.com/office/drawing/2014/main" id="{52818786-5384-48DC-9DD1-19E257005154}"/>
              </a:ext>
            </a:extLst>
          </p:cNvPr>
          <p:cNvSpPr txBox="1">
            <a:spLocks/>
          </p:cNvSpPr>
          <p:nvPr/>
        </p:nvSpPr>
        <p:spPr>
          <a:xfrm>
            <a:off x="5159819" y="3081885"/>
            <a:ext cx="522339" cy="82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1D449C5-DC65-4AFD-AE25-D06B81A91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2" t="66536" r="22298" b="30061"/>
          <a:stretch/>
        </p:blipFill>
        <p:spPr>
          <a:xfrm>
            <a:off x="3795085" y="5398102"/>
            <a:ext cx="5229160" cy="4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5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字串的運算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透過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== </a:t>
            </a:r>
            <a:r>
              <a:rPr kumimoji="1" lang="zh-TW" altLang="en-US" b="1" dirty="0"/>
              <a:t>和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!=</a:t>
            </a:r>
            <a:r>
              <a:rPr kumimoji="1" lang="zh-TW" altLang="en-US" b="1" dirty="0"/>
              <a:t>，判斷兩字串</a:t>
            </a:r>
            <a:r>
              <a:rPr kumimoji="1" lang="zh-TW" altLang="en-US" b="1" dirty="0">
                <a:solidFill>
                  <a:schemeClr val="accent4"/>
                </a:solidFill>
              </a:rPr>
              <a:t>是否一模一樣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7015D4-7FDB-42C1-9947-AE4E04DF2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47" t="50000" r="28510" b="39515"/>
          <a:stretch/>
        </p:blipFill>
        <p:spPr>
          <a:xfrm>
            <a:off x="4337754" y="2986279"/>
            <a:ext cx="3516492" cy="1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6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字串的運算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透過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&gt; </a:t>
            </a:r>
            <a:r>
              <a:rPr kumimoji="1" lang="zh-TW" altLang="en-US" b="1" dirty="0"/>
              <a:t>和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</a:t>
            </a:r>
            <a:r>
              <a:rPr kumimoji="1" lang="zh-TW" altLang="en-US" b="1" dirty="0"/>
              <a:t>，比較兩字串的</a:t>
            </a:r>
            <a:r>
              <a:rPr kumimoji="1" lang="zh-TW" altLang="en-US" b="1" dirty="0">
                <a:solidFill>
                  <a:schemeClr val="accent4"/>
                </a:solidFill>
              </a:rPr>
              <a:t>字典序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408AE4-DABB-4ABB-9E88-C60F0F655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2" t="48364" r="28586" b="41151"/>
          <a:stretch/>
        </p:blipFill>
        <p:spPr>
          <a:xfrm>
            <a:off x="3810001" y="2946400"/>
            <a:ext cx="3516492" cy="1376364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D3037108-1BA2-410F-8C81-1A24D10A79F4}"/>
              </a:ext>
            </a:extLst>
          </p:cNvPr>
          <p:cNvGrpSpPr/>
          <p:nvPr/>
        </p:nvGrpSpPr>
        <p:grpSpPr>
          <a:xfrm>
            <a:off x="8382000" y="1896533"/>
            <a:ext cx="2717799" cy="4114800"/>
            <a:chOff x="8382000" y="1896533"/>
            <a:chExt cx="2717799" cy="4114800"/>
          </a:xfrm>
        </p:grpSpPr>
        <p:sp>
          <p:nvSpPr>
            <p:cNvPr id="8" name="箭號: 向下 7">
              <a:extLst>
                <a:ext uri="{FF2B5EF4-FFF2-40B4-BE49-F238E27FC236}">
                  <a16:creationId xmlns:a16="http://schemas.microsoft.com/office/drawing/2014/main" id="{58E6C30D-A80F-44CE-8E76-883CC0181A33}"/>
                </a:ext>
              </a:extLst>
            </p:cNvPr>
            <p:cNvSpPr/>
            <p:nvPr/>
          </p:nvSpPr>
          <p:spPr>
            <a:xfrm>
              <a:off x="8382000" y="2048933"/>
              <a:ext cx="414867" cy="396240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D6EF9B37-FA0F-4670-80CB-42D96B67F5EA}"/>
                </a:ext>
              </a:extLst>
            </p:cNvPr>
            <p:cNvSpPr txBox="1">
              <a:spLocks/>
            </p:cNvSpPr>
            <p:nvPr/>
          </p:nvSpPr>
          <p:spPr>
            <a:xfrm>
              <a:off x="9088352" y="1896533"/>
              <a:ext cx="1308714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able</a:t>
              </a:r>
              <a:endParaRPr kumimoji="1" lang="zh-TW" altLang="en-US" sz="2800" dirty="0"/>
            </a:p>
          </p:txBody>
        </p:sp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8D90F7FA-4852-4000-A3F5-2EC8AA5A39E8}"/>
                </a:ext>
              </a:extLst>
            </p:cNvPr>
            <p:cNvSpPr txBox="1">
              <a:spLocks/>
            </p:cNvSpPr>
            <p:nvPr/>
          </p:nvSpPr>
          <p:spPr>
            <a:xfrm>
              <a:off x="9088351" y="2493030"/>
              <a:ext cx="1909849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awesome</a:t>
              </a:r>
              <a:endParaRPr kumimoji="1" lang="zh-TW" altLang="en-US" sz="2800" dirty="0"/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FF863CDA-FF42-48B5-87BC-246FF56EA15A}"/>
                </a:ext>
              </a:extLst>
            </p:cNvPr>
            <p:cNvSpPr txBox="1">
              <a:spLocks/>
            </p:cNvSpPr>
            <p:nvPr/>
          </p:nvSpPr>
          <p:spPr>
            <a:xfrm>
              <a:off x="9088352" y="3078948"/>
              <a:ext cx="1308714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camp</a:t>
              </a:r>
              <a:endParaRPr kumimoji="1" lang="zh-TW" altLang="en-US" sz="2800" dirty="0"/>
            </a:p>
          </p:txBody>
        </p:sp>
        <p:sp>
          <p:nvSpPr>
            <p:cNvPr id="13" name="標題 1">
              <a:extLst>
                <a:ext uri="{FF2B5EF4-FFF2-40B4-BE49-F238E27FC236}">
                  <a16:creationId xmlns:a16="http://schemas.microsoft.com/office/drawing/2014/main" id="{FBDF20A9-9F1F-45C7-B946-91F5EC0B1CFF}"/>
                </a:ext>
              </a:extLst>
            </p:cNvPr>
            <p:cNvSpPr txBox="1">
              <a:spLocks/>
            </p:cNvSpPr>
            <p:nvPr/>
          </p:nvSpPr>
          <p:spPr>
            <a:xfrm>
              <a:off x="9088352" y="3667632"/>
              <a:ext cx="1080115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code</a:t>
              </a:r>
              <a:endParaRPr kumimoji="1" lang="zh-TW" altLang="en-US" sz="2800" dirty="0"/>
            </a:p>
          </p:txBody>
        </p: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D1852136-D4D7-441E-9053-8AA2990EC4C8}"/>
                </a:ext>
              </a:extLst>
            </p:cNvPr>
            <p:cNvSpPr txBox="1">
              <a:spLocks/>
            </p:cNvSpPr>
            <p:nvPr/>
          </p:nvSpPr>
          <p:spPr>
            <a:xfrm>
              <a:off x="9088350" y="4261363"/>
              <a:ext cx="2011449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easy</a:t>
              </a:r>
              <a:endParaRPr kumimoji="1" lang="zh-TW" altLang="en-US" sz="2800" dirty="0"/>
            </a:p>
          </p:txBody>
        </p:sp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8B5EC766-A240-46CB-B609-5ACE443501A4}"/>
                </a:ext>
              </a:extLst>
            </p:cNvPr>
            <p:cNvSpPr txBox="1">
              <a:spLocks/>
            </p:cNvSpPr>
            <p:nvPr/>
          </p:nvSpPr>
          <p:spPr>
            <a:xfrm>
              <a:off x="9090159" y="4934475"/>
              <a:ext cx="1308714" cy="825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Source Han Serif TW Heavy" panose="02020400000000000000" pitchFamily="18" charset="-128"/>
                  <a:ea typeface="Source Han Serif TW Heavy" panose="02020400000000000000" pitchFamily="18" charset="-128"/>
                  <a:cs typeface="+mj-cs"/>
                </a:defRPr>
              </a:lvl1pPr>
            </a:lstStyle>
            <a:p>
              <a:r>
                <a:rPr kumimoji="1" lang="en-US" altLang="zh-TW" sz="2800" dirty="0"/>
                <a:t>fun</a:t>
              </a:r>
              <a:endParaRPr kumimoji="1"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9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建立串列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用</a:t>
            </a:r>
            <a:r>
              <a:rPr kumimoji="1" lang="zh-TW" altLang="en-US" b="1" dirty="0">
                <a:solidFill>
                  <a:schemeClr val="accent4"/>
                </a:solidFill>
              </a:rPr>
              <a:t>中括號 </a:t>
            </a:r>
            <a:r>
              <a:rPr kumimoji="1" lang="en-US" altLang="zh-TW" b="1" dirty="0">
                <a:solidFill>
                  <a:schemeClr val="accent4"/>
                </a:solidFill>
              </a:rPr>
              <a:t>[ ] </a:t>
            </a:r>
            <a:r>
              <a:rPr kumimoji="1" lang="zh-TW" altLang="en-US" b="1" dirty="0"/>
              <a:t>去創建串列，或是直接宣告 </a:t>
            </a:r>
            <a:r>
              <a:rPr kumimoji="1" lang="en-US" altLang="zh-TW" b="1" dirty="0">
                <a:solidFill>
                  <a:schemeClr val="accent4"/>
                </a:solidFill>
              </a:rPr>
              <a:t>list()</a:t>
            </a:r>
            <a:endParaRPr kumimoji="1" lang="zh-TW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FED653-9C88-44DB-A9CE-B3994E87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t="42667" r="62677" b="52121"/>
          <a:stretch/>
        </p:blipFill>
        <p:spPr>
          <a:xfrm>
            <a:off x="4764608" y="3328523"/>
            <a:ext cx="2662784" cy="8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7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字串常用方法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大小寫轉換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upper() </a:t>
            </a:r>
            <a:r>
              <a:rPr kumimoji="1" lang="en-US" altLang="zh-TW" b="1" dirty="0"/>
              <a:t>: </a:t>
            </a:r>
            <a:r>
              <a:rPr kumimoji="1" lang="zh-TW" altLang="en-US" b="1" dirty="0"/>
              <a:t>字串的字元全部轉成大寫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lower() </a:t>
            </a:r>
            <a:r>
              <a:rPr kumimoji="1" lang="en-US" altLang="zh-TW" b="1" dirty="0"/>
              <a:t>: </a:t>
            </a:r>
            <a:r>
              <a:rPr kumimoji="1" lang="zh-TW" altLang="en-US" b="1" dirty="0"/>
              <a:t>字串的字元全部轉成小寫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B14708-9C57-4301-8395-D49D401E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6" t="35381" r="38510" b="44074"/>
          <a:stretch/>
        </p:blipFill>
        <p:spPr>
          <a:xfrm>
            <a:off x="3640020" y="3599411"/>
            <a:ext cx="4911959" cy="19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8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96F05-37F8-4BC6-B6B0-7B33997A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小試身手 </a:t>
            </a:r>
            <a:r>
              <a:rPr lang="en-US" altLang="zh-TW" dirty="0"/>
              <a:t>3: </a:t>
            </a:r>
            <a:r>
              <a:rPr lang="zh-TW" altLang="en-US" dirty="0"/>
              <a:t>大小寫轉換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D819A-69FD-4605-976E-D14848F1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請將字串 </a:t>
            </a:r>
            <a:r>
              <a:rPr lang="en-US" altLang="zh-TW" b="1" dirty="0"/>
              <a:t>s </a:t>
            </a:r>
            <a:r>
              <a:rPr lang="zh-TW" altLang="en-US" b="1" dirty="0"/>
              <a:t>內的字母轉換成</a:t>
            </a:r>
            <a:endParaRPr lang="en-US" altLang="zh-TW" b="1" dirty="0"/>
          </a:p>
          <a:p>
            <a:pPr marL="0" indent="0">
              <a:buNone/>
            </a:pPr>
            <a:endParaRPr lang="zh-TW" altLang="en-US" b="1" dirty="0"/>
          </a:p>
          <a:p>
            <a:r>
              <a:rPr lang="zh-TW" altLang="en-US" b="1" dirty="0"/>
              <a:t>全部大寫並印出</a:t>
            </a:r>
          </a:p>
          <a:p>
            <a:r>
              <a:rPr lang="zh-TW" altLang="en-US" b="1" dirty="0"/>
              <a:t>全部小寫並印出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41BB67-EA6B-4CE7-80B8-392C0FBD8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6" t="25697" r="31465" b="54974"/>
          <a:stretch/>
        </p:blipFill>
        <p:spPr>
          <a:xfrm>
            <a:off x="5404420" y="3059704"/>
            <a:ext cx="5022511" cy="153723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F82D30A-86D3-41C1-8E7F-82D0B9075E61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字串常用方法 </a:t>
            </a:r>
            <a:r>
              <a:rPr kumimoji="1" lang="en-US" altLang="zh-TW" dirty="0"/>
              <a:t>- </a:t>
            </a:r>
            <a:r>
              <a:rPr kumimoji="1" lang="zh-TW" altLang="en-US" dirty="0"/>
              <a:t>判斷大小寫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isupper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kumimoji="1" lang="zh-TW" altLang="en-US" b="1" dirty="0"/>
              <a:t>：判斷字串每項字元是否</a:t>
            </a:r>
            <a:r>
              <a:rPr kumimoji="1" lang="zh-TW" altLang="en-US" b="1" dirty="0">
                <a:solidFill>
                  <a:schemeClr val="accent4"/>
                </a:solidFill>
              </a:rPr>
              <a:t>皆是大寫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islower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zh-TW" altLang="en-US" b="1" dirty="0"/>
              <a:t>：判斷字串每項字元是否</a:t>
            </a:r>
            <a:r>
              <a:rPr kumimoji="1" lang="zh-TW" altLang="en-US" b="1" dirty="0">
                <a:solidFill>
                  <a:schemeClr val="accent4"/>
                </a:solidFill>
              </a:rPr>
              <a:t>皆是小寫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AD78FD-1881-420B-9856-37C43F79F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47" t="60485" r="26162" b="24363"/>
          <a:stretch/>
        </p:blipFill>
        <p:spPr>
          <a:xfrm>
            <a:off x="3926093" y="3674535"/>
            <a:ext cx="4339814" cy="21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42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字串常用方法 </a:t>
            </a:r>
            <a:r>
              <a:rPr kumimoji="1" lang="en-US" altLang="zh-TW" dirty="0"/>
              <a:t>-</a:t>
            </a:r>
            <a:r>
              <a:rPr kumimoji="1" lang="zh-TW" altLang="en-US" dirty="0"/>
              <a:t> 判斷字母或數字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isalpha</a:t>
            </a:r>
            <a:r>
              <a:rPr kumimoji="1"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kumimoji="1" lang="zh-TW" altLang="en-US" sz="2400" b="1" dirty="0"/>
              <a:t>：判斷字串每個元素是否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皆是英文字母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isnumeric</a:t>
            </a:r>
            <a:r>
              <a:rPr kumimoji="1"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kumimoji="1" lang="zh-TW" altLang="en-US" sz="2400" b="1" dirty="0"/>
              <a:t>：判斷是否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皆是數字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isalnum</a:t>
            </a:r>
            <a:r>
              <a:rPr kumimoji="1" lang="en-US" altLang="zh-TW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kumimoji="1" lang="zh-TW" altLang="en-US" sz="2400" b="1" dirty="0"/>
              <a:t>：判斷是否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皆是字母或數字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488000-3D56-46E0-A5E6-0262DA2BF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3" t="40000" r="22601" b="42909"/>
          <a:stretch/>
        </p:blipFill>
        <p:spPr>
          <a:xfrm>
            <a:off x="3834398" y="4001294"/>
            <a:ext cx="4732311" cy="22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7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字串常用函數 </a:t>
            </a:r>
            <a:r>
              <a:rPr kumimoji="1" lang="en-US" altLang="zh-TW" dirty="0"/>
              <a:t>– split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將</a:t>
            </a:r>
            <a:r>
              <a:rPr kumimoji="1" lang="zh-TW" altLang="en-US" b="1" dirty="0">
                <a:solidFill>
                  <a:schemeClr val="accent4"/>
                </a:solidFill>
              </a:rPr>
              <a:t>字串 </a:t>
            </a:r>
            <a:r>
              <a:rPr kumimoji="1" lang="en-US" altLang="zh-TW" b="1" dirty="0">
                <a:solidFill>
                  <a:schemeClr val="accent4"/>
                </a:solidFill>
              </a:rPr>
              <a:t>s </a:t>
            </a:r>
            <a:r>
              <a:rPr kumimoji="1" lang="zh-TW" altLang="en-US" b="1" dirty="0"/>
              <a:t>以</a:t>
            </a:r>
            <a:r>
              <a:rPr kumimoji="1" lang="zh-TW" altLang="en-US" b="1" dirty="0">
                <a:solidFill>
                  <a:schemeClr val="accent4"/>
                </a:solidFill>
              </a:rPr>
              <a:t> </a:t>
            </a:r>
            <a:r>
              <a:rPr kumimoji="1" lang="en-US" altLang="zh-TW" b="1" dirty="0">
                <a:solidFill>
                  <a:schemeClr val="accent4"/>
                </a:solidFill>
              </a:rPr>
              <a:t>‘@’ </a:t>
            </a:r>
            <a:r>
              <a:rPr kumimoji="1" lang="zh-TW" altLang="en-US" b="1" dirty="0">
                <a:solidFill>
                  <a:schemeClr val="accent4"/>
                </a:solidFill>
              </a:rPr>
              <a:t>為分割符</a:t>
            </a:r>
            <a:r>
              <a:rPr kumimoji="1" lang="zh-TW" altLang="en-US" b="1" dirty="0"/>
              <a:t>分割成串列中的元素</a:t>
            </a:r>
            <a:endParaRPr kumimoji="1" lang="en-US" altLang="zh-TW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s.split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(a)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2200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若沒有指定分割符，預設</a:t>
            </a:r>
            <a:r>
              <a:rPr kumimoji="1" lang="zh-TW" altLang="en-US" b="1" dirty="0">
                <a:solidFill>
                  <a:schemeClr val="accent4"/>
                </a:solidFill>
              </a:rPr>
              <a:t>空格</a:t>
            </a:r>
            <a:r>
              <a:rPr kumimoji="1" lang="zh-TW" altLang="en-US" b="1" dirty="0"/>
              <a:t>為分割符</a:t>
            </a:r>
            <a:endParaRPr kumimoji="1" lang="en-US" altLang="zh-TW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A95D37-860D-4448-B6B2-5A81F2C2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47" t="40269" r="16330" b="45185"/>
          <a:stretch/>
        </p:blipFill>
        <p:spPr>
          <a:xfrm>
            <a:off x="2668595" y="2632364"/>
            <a:ext cx="7052728" cy="13577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3A3B0C-AEA1-4E14-AD58-51480ACAF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32" t="34882" r="16330" b="50976"/>
          <a:stretch/>
        </p:blipFill>
        <p:spPr>
          <a:xfrm>
            <a:off x="2668595" y="4854577"/>
            <a:ext cx="7052728" cy="13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3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字串常用函數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strip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從字串 </a:t>
            </a:r>
            <a:r>
              <a:rPr kumimoji="1" lang="en-US" altLang="zh-TW" b="1" dirty="0"/>
              <a:t>s </a:t>
            </a:r>
            <a:r>
              <a:rPr kumimoji="1" lang="zh-TW" altLang="en-US" b="1" dirty="0"/>
              <a:t>的</a:t>
            </a:r>
            <a:r>
              <a:rPr kumimoji="1" lang="zh-TW" altLang="en-US" b="1" dirty="0">
                <a:solidFill>
                  <a:schemeClr val="accent4"/>
                </a:solidFill>
              </a:rPr>
              <a:t>開頭與結尾移除</a:t>
            </a:r>
            <a:r>
              <a:rPr kumimoji="1" lang="zh-TW" altLang="en-US" b="1" dirty="0"/>
              <a:t>指定的符號 </a:t>
            </a:r>
            <a:r>
              <a:rPr kumimoji="1" lang="en-US" altLang="zh-TW" b="1" dirty="0"/>
              <a:t>“  n”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s.strip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(a)</a:t>
            </a:r>
            <a:endParaRPr kumimoji="1" lang="en-US" altLang="zh-TW" sz="3500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2200" b="1" dirty="0">
              <a:solidFill>
                <a:schemeClr val="accent4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預設</a:t>
            </a:r>
            <a:r>
              <a:rPr kumimoji="1" lang="zh-TW" altLang="en-US" b="1" dirty="0">
                <a:solidFill>
                  <a:schemeClr val="accent4"/>
                </a:solidFill>
              </a:rPr>
              <a:t>空格</a:t>
            </a:r>
            <a:r>
              <a:rPr kumimoji="1" lang="zh-TW" altLang="en-US" b="1" dirty="0"/>
              <a:t>為分隔符</a:t>
            </a: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D9FCD2-28DE-4095-BA36-DF9AEB64D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8" t="36551" r="43750" b="46914"/>
          <a:stretch/>
        </p:blipFill>
        <p:spPr>
          <a:xfrm>
            <a:off x="4191000" y="2621227"/>
            <a:ext cx="4636704" cy="1380067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31D503A-B425-475B-AA28-B1DF9FF411BA}"/>
              </a:ext>
            </a:extLst>
          </p:cNvPr>
          <p:cNvCxnSpPr>
            <a:cxnSpLocks/>
          </p:cNvCxnSpPr>
          <p:nvPr/>
        </p:nvCxnSpPr>
        <p:spPr>
          <a:xfrm>
            <a:off x="7349067" y="2126901"/>
            <a:ext cx="118533" cy="219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BF4BB906-0440-43C5-8004-CA14202D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1" t="58345" r="52932" b="23950"/>
          <a:stretch/>
        </p:blipFill>
        <p:spPr>
          <a:xfrm>
            <a:off x="4191000" y="4840810"/>
            <a:ext cx="4636704" cy="14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1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字串常用函數 </a:t>
            </a:r>
            <a:r>
              <a:rPr kumimoji="1" lang="en-US" altLang="zh-TW" dirty="0"/>
              <a:t>– find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從</a:t>
            </a:r>
            <a:r>
              <a:rPr kumimoji="1" lang="zh-TW" altLang="en-US" b="1" dirty="0">
                <a:solidFill>
                  <a:schemeClr val="accent4"/>
                </a:solidFill>
              </a:rPr>
              <a:t>字串 </a:t>
            </a:r>
            <a:r>
              <a:rPr kumimoji="1" lang="en-US" altLang="zh-TW" b="1" dirty="0">
                <a:solidFill>
                  <a:schemeClr val="accent4"/>
                </a:solidFill>
              </a:rPr>
              <a:t>s </a:t>
            </a:r>
            <a:r>
              <a:rPr kumimoji="1" lang="zh-TW" altLang="en-US" b="1" dirty="0"/>
              <a:t>尋找子字串並回傳子字串</a:t>
            </a:r>
            <a:r>
              <a:rPr kumimoji="1" lang="zh-TW" altLang="en-US" b="1" dirty="0">
                <a:solidFill>
                  <a:schemeClr val="accent4"/>
                </a:solidFill>
              </a:rPr>
              <a:t>出現的第一個索引值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s.find</a:t>
            </a: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(c)</a:t>
            </a:r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找不到</a:t>
            </a:r>
            <a:r>
              <a:rPr kumimoji="1" lang="zh-TW" altLang="en-US" b="1" dirty="0">
                <a:solidFill>
                  <a:schemeClr val="accent4"/>
                </a:solidFill>
              </a:rPr>
              <a:t>回傳 </a:t>
            </a:r>
            <a:r>
              <a:rPr kumimoji="1" lang="en-US" altLang="zh-TW" b="1" dirty="0">
                <a:solidFill>
                  <a:schemeClr val="accent4"/>
                </a:solidFill>
              </a:rPr>
              <a:t>-1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9C7BC8-2749-42A8-B08D-A4B333B01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7" t="45062" r="59954" b="35609"/>
          <a:stretch/>
        </p:blipFill>
        <p:spPr>
          <a:xfrm>
            <a:off x="4565264" y="2599741"/>
            <a:ext cx="3061471" cy="16585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2D5304-065A-43B4-BFB6-C80ADCEE3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7" t="44691" r="59568" b="33829"/>
          <a:stretch/>
        </p:blipFill>
        <p:spPr>
          <a:xfrm>
            <a:off x="4565263" y="4681119"/>
            <a:ext cx="3061471" cy="181175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F1931BE-CEE0-4EFA-913D-C70D5B743A15}"/>
              </a:ext>
            </a:extLst>
          </p:cNvPr>
          <p:cNvSpPr txBox="1">
            <a:spLocks/>
          </p:cNvSpPr>
          <p:nvPr/>
        </p:nvSpPr>
        <p:spPr>
          <a:xfrm>
            <a:off x="7976578" y="5586997"/>
            <a:ext cx="2632156" cy="703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找不到 </a:t>
            </a:r>
            <a:r>
              <a:rPr kumimoji="1" lang="en-US" altLang="zh-TW" dirty="0">
                <a:solidFill>
                  <a:srgbClr val="FF0000"/>
                </a:solidFill>
              </a:rPr>
              <a:t>NTUCSIE</a:t>
            </a:r>
            <a:r>
              <a:rPr kumimoji="1" lang="zh-TW" altLang="en-US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56466D8-95B3-4959-991F-9EC71164AD43}"/>
              </a:ext>
            </a:extLst>
          </p:cNvPr>
          <p:cNvSpPr/>
          <p:nvPr/>
        </p:nvSpPr>
        <p:spPr>
          <a:xfrm>
            <a:off x="6392333" y="5893402"/>
            <a:ext cx="601133" cy="567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17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字串常用函數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replace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將字串 </a:t>
            </a:r>
            <a:r>
              <a:rPr kumimoji="1" lang="en-US" altLang="zh-TW" b="1" dirty="0"/>
              <a:t>s </a:t>
            </a:r>
            <a:r>
              <a:rPr kumimoji="1" lang="zh-TW" altLang="en-US" b="1" dirty="0"/>
              <a:t>中的</a:t>
            </a:r>
            <a:r>
              <a:rPr kumimoji="1" lang="zh-TW" altLang="en-US" b="1" dirty="0">
                <a:solidFill>
                  <a:schemeClr val="accent4"/>
                </a:solidFill>
              </a:rPr>
              <a:t>舊子字串</a:t>
            </a:r>
            <a:r>
              <a:rPr kumimoji="1" lang="zh-TW" altLang="en-US" b="1" dirty="0"/>
              <a:t>全部</a:t>
            </a:r>
            <a:r>
              <a:rPr kumimoji="1" lang="zh-TW" altLang="en-US" b="1" dirty="0">
                <a:solidFill>
                  <a:schemeClr val="accent4"/>
                </a:solidFill>
              </a:rPr>
              <a:t>替換成新子字串</a:t>
            </a:r>
            <a:endParaRPr kumimoji="1" lang="en-US" altLang="zh-TW" b="1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E75B90-2C8F-4344-BC5F-763F8495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5" t="37576" r="7828" b="31852"/>
          <a:stretch/>
        </p:blipFill>
        <p:spPr>
          <a:xfrm>
            <a:off x="2382982" y="2952966"/>
            <a:ext cx="7426036" cy="20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43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BB4B1-0AA2-4EA4-A674-680FF69D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小試身手 </a:t>
            </a:r>
            <a:r>
              <a:rPr lang="en-US" altLang="zh-TW" dirty="0"/>
              <a:t>4 – 7:</a:t>
            </a:r>
            <a:r>
              <a:rPr lang="zh-TW" altLang="en-US" dirty="0"/>
              <a:t> 字串的函數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3DACCF-0073-4DCB-B747-6A47F576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4: split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5: strip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6: find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/>
              <a:t>小試身手 </a:t>
            </a:r>
            <a:r>
              <a:rPr lang="en-US" altLang="zh-TW" b="1" dirty="0"/>
              <a:t>7: replace</a:t>
            </a:r>
            <a:endParaRPr lang="zh-TW" altLang="en-US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36481BA-F397-4E21-9B42-226F7EBAE36A}"/>
              </a:ext>
            </a:extLst>
          </p:cNvPr>
          <p:cNvSpPr/>
          <p:nvPr/>
        </p:nvSpPr>
        <p:spPr>
          <a:xfrm>
            <a:off x="482138" y="448887"/>
            <a:ext cx="199506" cy="2078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406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825" y="2002631"/>
            <a:ext cx="6949440" cy="2852737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4 –</a:t>
            </a:r>
            <a:r>
              <a:rPr lang="zh-TW" altLang="en-US" sz="4800" dirty="0"/>
              <a:t> 元組、集合、字典</a:t>
            </a:r>
          </a:p>
        </p:txBody>
      </p:sp>
    </p:spTree>
    <p:extLst>
      <p:ext uri="{BB962C8B-B14F-4D97-AF65-F5344CB8AC3E}">
        <p14:creationId xmlns:p14="http://schemas.microsoft.com/office/powerpoint/2010/main" val="222708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取串列的內容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在</a:t>
            </a:r>
            <a:r>
              <a:rPr kumimoji="1" lang="zh-TW" altLang="en-US" b="1" dirty="0">
                <a:solidFill>
                  <a:schemeClr val="accent4"/>
                </a:solidFill>
              </a:rPr>
              <a:t>中括號</a:t>
            </a:r>
            <a:r>
              <a:rPr kumimoji="1" lang="zh-TW" altLang="en-US" b="1" dirty="0"/>
              <a:t>裡放入我們想要取出的元素的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 </a:t>
            </a:r>
            <a:r>
              <a:rPr kumimoji="1" lang="en-US" altLang="zh-TW" b="1" dirty="0">
                <a:solidFill>
                  <a:schemeClr val="accent4"/>
                </a:solidFill>
              </a:rPr>
              <a:t>(index)</a:t>
            </a:r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注意：程式語言大多是從 </a:t>
            </a:r>
            <a:r>
              <a:rPr kumimoji="1" lang="en-US" altLang="zh-TW" b="1" dirty="0"/>
              <a:t>0 </a:t>
            </a:r>
            <a:r>
              <a:rPr kumimoji="1" lang="zh-TW" altLang="en-US" b="1" dirty="0"/>
              <a:t>開始計數</a:t>
            </a:r>
            <a:endParaRPr kumimoji="1" lang="en-US" altLang="zh-TW" b="1" dirty="0"/>
          </a:p>
          <a:p>
            <a:pPr lvl="1">
              <a:lnSpc>
                <a:spcPct val="150000"/>
              </a:lnSpc>
            </a:pPr>
            <a:r>
              <a:rPr kumimoji="1" lang="zh-TW" altLang="en-US" b="1" dirty="0"/>
              <a:t>當我們要取串列中的</a:t>
            </a:r>
            <a:r>
              <a:rPr kumimoji="1" lang="zh-TW" altLang="en-US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b="1" dirty="0">
                <a:solidFill>
                  <a:schemeClr val="accent4"/>
                </a:solidFill>
              </a:rPr>
              <a:t>1 </a:t>
            </a:r>
            <a:r>
              <a:rPr kumimoji="1" lang="zh-TW" altLang="en-US" b="1" dirty="0">
                <a:solidFill>
                  <a:schemeClr val="accent4"/>
                </a:solidFill>
              </a:rPr>
              <a:t>個元素</a:t>
            </a:r>
            <a:r>
              <a:rPr kumimoji="1" lang="zh-TW" altLang="en-US" b="1" dirty="0"/>
              <a:t>，在中括號中要填入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 </a:t>
            </a:r>
            <a:r>
              <a:rPr kumimoji="1" lang="en-US" altLang="zh-TW" b="1" dirty="0">
                <a:solidFill>
                  <a:schemeClr val="accent4"/>
                </a:solidFill>
              </a:rPr>
              <a:t>0</a:t>
            </a:r>
            <a:r>
              <a:rPr kumimoji="1" lang="zh-TW" altLang="en-US" b="1" dirty="0"/>
              <a:t>；</a:t>
            </a:r>
            <a:endParaRPr kumimoji="1" lang="en-US" altLang="zh-TW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TW" b="1" dirty="0"/>
              <a:t>   </a:t>
            </a:r>
            <a:r>
              <a:rPr kumimoji="1" lang="zh-TW" altLang="en-US" b="1" dirty="0"/>
              <a:t>要取</a:t>
            </a:r>
            <a:r>
              <a:rPr kumimoji="1" lang="zh-TW" altLang="en-US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b="1" dirty="0">
                <a:solidFill>
                  <a:schemeClr val="accent4"/>
                </a:solidFill>
              </a:rPr>
              <a:t>3 </a:t>
            </a:r>
            <a:r>
              <a:rPr kumimoji="1" lang="zh-TW" altLang="en-US" b="1" dirty="0">
                <a:solidFill>
                  <a:schemeClr val="accent4"/>
                </a:solidFill>
              </a:rPr>
              <a:t>個元素</a:t>
            </a:r>
            <a:r>
              <a:rPr kumimoji="1" lang="zh-TW" altLang="en-US" b="1" dirty="0"/>
              <a:t>時要填入</a:t>
            </a:r>
            <a:r>
              <a:rPr kumimoji="1" lang="zh-TW" altLang="en-US" b="1" dirty="0">
                <a:solidFill>
                  <a:schemeClr val="accent4"/>
                </a:solidFill>
              </a:rPr>
              <a:t>索引值 </a:t>
            </a:r>
            <a:r>
              <a:rPr kumimoji="1" lang="en-US" altLang="zh-TW" b="1" dirty="0">
                <a:solidFill>
                  <a:schemeClr val="accent4"/>
                </a:solidFill>
              </a:rPr>
              <a:t>2</a:t>
            </a:r>
            <a:endParaRPr kumimoji="1" lang="zh-TW" altLang="en-US" b="1" dirty="0">
              <a:solidFill>
                <a:schemeClr val="accent4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422062-BF1C-48F8-BA8C-963DA03A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t="57212" r="45101" b="40227"/>
          <a:stretch/>
        </p:blipFill>
        <p:spPr>
          <a:xfrm>
            <a:off x="2734438" y="4749106"/>
            <a:ext cx="6723124" cy="3798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A99225-8420-417E-B313-76A55567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t="63846" r="45101" b="33091"/>
          <a:stretch/>
        </p:blipFill>
        <p:spPr>
          <a:xfrm>
            <a:off x="2734438" y="5128953"/>
            <a:ext cx="6723124" cy="4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5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元組 </a:t>
            </a:r>
            <a:r>
              <a:rPr kumimoji="1" lang="en-US" altLang="zh-TW" dirty="0"/>
              <a:t>(tuple)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建立之後便無法更改</a:t>
            </a:r>
            <a:r>
              <a:rPr kumimoji="1" lang="zh-TW" altLang="en-US" b="1" dirty="0"/>
              <a:t>裡面的資料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/>
                </a:solidFill>
              </a:rPr>
              <a:t>不能</a:t>
            </a:r>
            <a:r>
              <a:rPr lang="zh-TW" altLang="en-US" b="1" dirty="0"/>
              <a:t>增加、刪除或修改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元組是用</a:t>
            </a:r>
            <a:r>
              <a:rPr kumimoji="1" lang="zh-TW" altLang="en-US" b="1" dirty="0">
                <a:solidFill>
                  <a:schemeClr val="accent4"/>
                </a:solidFill>
              </a:rPr>
              <a:t>小括號 </a:t>
            </a:r>
            <a:r>
              <a:rPr kumimoji="1" lang="en-US" altLang="zh-TW" b="1" dirty="0">
                <a:solidFill>
                  <a:schemeClr val="accent4"/>
                </a:solidFill>
              </a:rPr>
              <a:t>() </a:t>
            </a:r>
            <a:r>
              <a:rPr kumimoji="1" lang="zh-TW" altLang="en-US" b="1" dirty="0"/>
              <a:t>來做表示，或是直接寫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tuple()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217F10-7E3D-4A06-BCC9-29D892B8B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1" t="48364" r="54874" b="44484"/>
          <a:stretch/>
        </p:blipFill>
        <p:spPr>
          <a:xfrm>
            <a:off x="3415089" y="4359836"/>
            <a:ext cx="5361821" cy="12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21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集合（</a:t>
            </a:r>
            <a:r>
              <a:rPr kumimoji="1" lang="en-US" altLang="zh-TW" dirty="0"/>
              <a:t>Set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特色是</a:t>
            </a:r>
            <a:r>
              <a:rPr kumimoji="1" lang="zh-TW" altLang="en-US" b="1" dirty="0">
                <a:solidFill>
                  <a:schemeClr val="accent4"/>
                </a:solidFill>
              </a:rPr>
              <a:t>同樣的值只出現一次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4"/>
                </a:solidFill>
              </a:rPr>
              <a:t>沒有對應關係</a:t>
            </a:r>
            <a:r>
              <a:rPr kumimoji="1" lang="zh-TW" altLang="en-US" b="1" dirty="0"/>
              <a:t>，因此只能做增加和移除，</a:t>
            </a:r>
            <a:r>
              <a:rPr kumimoji="1" lang="zh-TW" altLang="en-US" b="1" dirty="0">
                <a:solidFill>
                  <a:schemeClr val="accent4"/>
                </a:solidFill>
              </a:rPr>
              <a:t>無法做更改</a:t>
            </a:r>
            <a:r>
              <a:rPr kumimoji="1" lang="zh-TW" altLang="en-US" b="1" dirty="0"/>
              <a:t>！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集合是用</a:t>
            </a:r>
            <a:r>
              <a:rPr kumimoji="1" lang="zh-TW" altLang="en-US" b="1" dirty="0">
                <a:solidFill>
                  <a:schemeClr val="accent4"/>
                </a:solidFill>
              </a:rPr>
              <a:t>大括號 </a:t>
            </a:r>
            <a:r>
              <a:rPr kumimoji="1" lang="en-US" altLang="zh-TW" b="1" dirty="0">
                <a:solidFill>
                  <a:schemeClr val="accent4"/>
                </a:solidFill>
              </a:rPr>
              <a:t>{} </a:t>
            </a:r>
            <a:r>
              <a:rPr kumimoji="1" lang="zh-TW" altLang="en-US" b="1" dirty="0"/>
              <a:t>表示，或是直接寫</a:t>
            </a:r>
            <a:r>
              <a:rPr kumimoji="1"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TW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set()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83EEB7-65AE-496C-8BAE-A8F85ECD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0" t="42061" r="59343" b="49999"/>
          <a:stretch/>
        </p:blipFill>
        <p:spPr>
          <a:xfrm>
            <a:off x="4327927" y="4481166"/>
            <a:ext cx="3536145" cy="12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9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集合增加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兩個集合合併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en-US" altLang="zh-TW" sz="2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sz="2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增加另一筆資料</a:t>
            </a:r>
            <a:endParaRPr kumimoji="1" lang="en-US" altLang="zh-TW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0395CD-142D-4F10-BB7E-0F2E03E90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2" t="20000" r="42284" b="50864"/>
          <a:stretch/>
        </p:blipFill>
        <p:spPr>
          <a:xfrm>
            <a:off x="5274733" y="1248861"/>
            <a:ext cx="4842934" cy="21979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AAB262-A26B-45E3-8B05-475F9061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1" t="50260" r="44599" b="26667"/>
          <a:stretch/>
        </p:blipFill>
        <p:spPr>
          <a:xfrm>
            <a:off x="5396501" y="3963273"/>
            <a:ext cx="4721166" cy="17898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1864FF-A1F7-4891-BC6E-E7F58295A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47" t="38765" r="48534" b="42210"/>
          <a:stretch/>
        </p:blipFill>
        <p:spPr>
          <a:xfrm>
            <a:off x="5274733" y="3963273"/>
            <a:ext cx="5075446" cy="17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9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集合移除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假如今天小美發現自己喜歡的是經濟學，不喜歡電腦科學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找不到會產生錯誤 </a:t>
            </a:r>
            <a:endParaRPr kumimoji="1" lang="en-US" altLang="zh-TW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F4DE76-15E5-41AC-8355-F2AA9F807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5" t="40601" r="6327" b="47261"/>
          <a:stretch/>
        </p:blipFill>
        <p:spPr>
          <a:xfrm>
            <a:off x="3077633" y="2564922"/>
            <a:ext cx="6036734" cy="601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FEDBED-CBF5-4508-98C3-95304942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5" t="54903" r="6327" b="15278"/>
          <a:stretch/>
        </p:blipFill>
        <p:spPr>
          <a:xfrm>
            <a:off x="3077633" y="3166918"/>
            <a:ext cx="6036734" cy="14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集合移除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假如今天小美發現自己喜歡的是經濟學，不喜歡電腦科學</a:t>
            </a: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找不到會產生錯誤 </a:t>
            </a:r>
            <a:r>
              <a:rPr kumimoji="1" lang="en-US" altLang="zh-TW" b="1" dirty="0">
                <a:sym typeface="Wingdings" panose="05000000000000000000" pitchFamily="2" charset="2"/>
              </a:rPr>
              <a:t> </a:t>
            </a:r>
            <a:r>
              <a:rPr kumimoji="1" lang="zh-TW" altLang="en-US" b="1" dirty="0">
                <a:sym typeface="Wingdings" panose="05000000000000000000" pitchFamily="2" charset="2"/>
              </a:rPr>
              <a:t>可以用 </a:t>
            </a:r>
            <a:r>
              <a:rPr kumimoji="1" lang="en-US" altLang="zh-TW" b="1" dirty="0">
                <a:sym typeface="Wingdings" panose="05000000000000000000" pitchFamily="2" charset="2"/>
              </a:rPr>
              <a:t>discard </a:t>
            </a:r>
            <a:r>
              <a:rPr kumimoji="1" lang="zh-TW" altLang="en-US" b="1" dirty="0">
                <a:sym typeface="Wingdings" panose="05000000000000000000" pitchFamily="2" charset="2"/>
              </a:rPr>
              <a:t>避免</a:t>
            </a:r>
            <a:endParaRPr kumimoji="1"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E9E76B1-1921-4AA5-82C9-EBF12AE5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2" t="49136" r="45525" b="33087"/>
          <a:stretch/>
        </p:blipFill>
        <p:spPr>
          <a:xfrm>
            <a:off x="3669035" y="2762593"/>
            <a:ext cx="4853930" cy="14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1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字典（</a:t>
            </a:r>
            <a:r>
              <a:rPr kumimoji="1" lang="en-US" altLang="zh-TW" dirty="0"/>
              <a:t>Dictionary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字典是</a:t>
            </a:r>
            <a:r>
              <a:rPr kumimoji="1" lang="zh-TW" altLang="en-US" b="1" dirty="0">
                <a:solidFill>
                  <a:schemeClr val="accent4"/>
                </a:solidFill>
              </a:rPr>
              <a:t>鍵（</a:t>
            </a:r>
            <a:r>
              <a:rPr kumimoji="1" lang="en-US" altLang="zh-TW" b="1" dirty="0">
                <a:solidFill>
                  <a:schemeClr val="accent4"/>
                </a:solidFill>
              </a:rPr>
              <a:t>key</a:t>
            </a:r>
            <a:r>
              <a:rPr kumimoji="1" lang="zh-TW" altLang="en-US" b="1" dirty="0">
                <a:solidFill>
                  <a:schemeClr val="accent4"/>
                </a:solidFill>
              </a:rPr>
              <a:t>）</a:t>
            </a:r>
            <a:r>
              <a:rPr kumimoji="1" lang="zh-TW" altLang="en-US" b="1" dirty="0"/>
              <a:t>以及</a:t>
            </a:r>
            <a:r>
              <a:rPr kumimoji="1" lang="zh-TW" altLang="en-US" b="1" dirty="0">
                <a:solidFill>
                  <a:schemeClr val="accent4"/>
                </a:solidFill>
              </a:rPr>
              <a:t>值（</a:t>
            </a:r>
            <a:r>
              <a:rPr kumimoji="1" lang="en-US" altLang="zh-TW" b="1" dirty="0">
                <a:solidFill>
                  <a:schemeClr val="accent4"/>
                </a:solidFill>
              </a:rPr>
              <a:t>value</a:t>
            </a:r>
            <a:r>
              <a:rPr kumimoji="1" lang="zh-TW" altLang="en-US" b="1" dirty="0">
                <a:solidFill>
                  <a:schemeClr val="accent4"/>
                </a:solidFill>
              </a:rPr>
              <a:t>）</a:t>
            </a:r>
            <a:r>
              <a:rPr kumimoji="1" lang="zh-TW" altLang="en-US" b="1" dirty="0"/>
              <a:t>對應的容器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每個鍵是</a:t>
            </a:r>
            <a:r>
              <a:rPr kumimoji="1" lang="zh-TW" altLang="en-US" b="1" dirty="0">
                <a:solidFill>
                  <a:schemeClr val="accent4"/>
                </a:solidFill>
              </a:rPr>
              <a:t>獨一</a:t>
            </a:r>
            <a:r>
              <a:rPr kumimoji="1" lang="zh-TW" altLang="en-US" b="1" dirty="0"/>
              <a:t>的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建立字典以</a:t>
            </a:r>
            <a:r>
              <a:rPr kumimoji="1" lang="zh-TW" altLang="en-US" b="1" dirty="0">
                <a:solidFill>
                  <a:schemeClr val="accent4"/>
                </a:solidFill>
              </a:rPr>
              <a:t>大括號 </a:t>
            </a:r>
            <a:r>
              <a:rPr kumimoji="1" lang="en-US" altLang="zh-TW" b="1" dirty="0">
                <a:solidFill>
                  <a:schemeClr val="accent4"/>
                </a:solidFill>
              </a:rPr>
              <a:t>{ } </a:t>
            </a:r>
            <a:r>
              <a:rPr kumimoji="1" lang="zh-TW" altLang="en-US" b="1" dirty="0"/>
              <a:t>以及</a:t>
            </a:r>
            <a:r>
              <a:rPr kumimoji="1" lang="zh-TW" altLang="en-US" b="1" dirty="0">
                <a:solidFill>
                  <a:schemeClr val="accent4"/>
                </a:solidFill>
              </a:rPr>
              <a:t>冒號</a:t>
            </a:r>
            <a:r>
              <a:rPr kumimoji="1" lang="zh-TW" altLang="en-US" b="1" dirty="0"/>
              <a:t>去對應</a:t>
            </a:r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914753-303F-4E12-A98F-F165EAEE0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8" t="45569" r="26157" b="47817"/>
          <a:stretch/>
        </p:blipFill>
        <p:spPr>
          <a:xfrm>
            <a:off x="1634066" y="4624577"/>
            <a:ext cx="8263468" cy="6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1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取出字典 </a:t>
            </a:r>
            <a:r>
              <a:rPr kumimoji="1" lang="en-US" altLang="zh-TW" dirty="0"/>
              <a:t>value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400" b="1" dirty="0"/>
              <a:t>我們想知道今天的午餐有幾份是</a:t>
            </a:r>
            <a:r>
              <a:rPr kumimoji="1" lang="zh-TW" altLang="en-US" sz="2400" b="1" dirty="0">
                <a:solidFill>
                  <a:schemeClr val="accent4"/>
                </a:solidFill>
              </a:rPr>
              <a:t>福二漢堡</a:t>
            </a:r>
            <a:endParaRPr kumimoji="1" lang="en-US" altLang="zh-TW" sz="2400" b="1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24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83AE11-7DF5-45AB-A809-3F078CFC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9" t="44938" r="26080" b="31975"/>
          <a:stretch/>
        </p:blipFill>
        <p:spPr>
          <a:xfrm>
            <a:off x="2463754" y="2988732"/>
            <a:ext cx="7264492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0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更新字典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增加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隊輔想追加 </a:t>
            </a:r>
            <a:r>
              <a:rPr kumimoji="1" lang="en-US" altLang="zh-TW" b="1" dirty="0">
                <a:solidFill>
                  <a:schemeClr val="accent4"/>
                </a:solidFill>
              </a:rPr>
              <a:t>10</a:t>
            </a:r>
            <a:r>
              <a:rPr kumimoji="1" lang="en-US" altLang="zh-TW" b="1" dirty="0"/>
              <a:t> </a:t>
            </a:r>
            <a:r>
              <a:rPr kumimoji="1" lang="zh-TW" altLang="en-US" b="1" dirty="0">
                <a:solidFill>
                  <a:schemeClr val="accent4"/>
                </a:solidFill>
              </a:rPr>
              <a:t>份師大第一腿</a:t>
            </a:r>
            <a:endParaRPr kumimoji="1" lang="en-US" altLang="zh-TW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/>
              <a:t>總召想追加 </a:t>
            </a:r>
            <a:r>
              <a:rPr kumimoji="1" lang="en-US" altLang="zh-TW" b="1" dirty="0">
                <a:solidFill>
                  <a:schemeClr val="accent4"/>
                </a:solidFill>
              </a:rPr>
              <a:t>1 </a:t>
            </a:r>
            <a:r>
              <a:rPr kumimoji="1" lang="zh-TW" altLang="en-US" b="1" dirty="0">
                <a:solidFill>
                  <a:schemeClr val="accent4"/>
                </a:solidFill>
              </a:rPr>
              <a:t>份能量小姐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AD062F-220B-4713-944A-718D88A6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9" t="40123" r="9722" b="37778"/>
          <a:stretch/>
        </p:blipFill>
        <p:spPr>
          <a:xfrm>
            <a:off x="1831829" y="3894666"/>
            <a:ext cx="8528341" cy="16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6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更新字典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刪除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我們發現福二漢堡沒開！因此買漢堡的人全部改買韓天閣</a:t>
            </a:r>
            <a:endParaRPr kumimoji="1" lang="en-US" altLang="zh-TW" b="1" dirty="0">
              <a:solidFill>
                <a:schemeClr val="accent4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17099-861F-4524-BB51-E1BA6ABE0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9" t="50000" r="18350" b="32795"/>
          <a:stretch/>
        </p:blipFill>
        <p:spPr>
          <a:xfrm>
            <a:off x="2715994" y="3105727"/>
            <a:ext cx="6760011" cy="16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0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Recap </a:t>
            </a:r>
            <a:r>
              <a:rPr kumimoji="1" lang="en-US" altLang="zh-TW" sz="2500" dirty="0"/>
              <a:t>for Python I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926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kumimoji="1" lang="en-US" altLang="zh-TW" b="1" dirty="0"/>
              <a:t>1 - </a:t>
            </a:r>
            <a:r>
              <a:rPr kumimoji="1" lang="zh-TW" altLang="en-US" b="1" dirty="0"/>
              <a:t>判斷 </a:t>
            </a:r>
            <a:r>
              <a:rPr kumimoji="1" lang="en-US" altLang="zh-TW" b="1" dirty="0"/>
              <a:t>(if-else)</a:t>
            </a:r>
          </a:p>
          <a:p>
            <a:pPr lvl="1">
              <a:lnSpc>
                <a:spcPct val="170000"/>
              </a:lnSpc>
            </a:pPr>
            <a:r>
              <a:rPr kumimoji="1" lang="zh-TW" altLang="en-US" b="1" dirty="0"/>
              <a:t>條件判斷 </a:t>
            </a:r>
            <a:r>
              <a:rPr kumimoji="1" lang="en-US" altLang="zh-TW" b="1" dirty="0"/>
              <a:t>1</a:t>
            </a:r>
            <a:r>
              <a:rPr kumimoji="1" lang="zh-TW" altLang="en-US" b="1" dirty="0"/>
              <a:t>：</a:t>
            </a:r>
            <a:r>
              <a:rPr kumimoji="1" lang="en-US" altLang="zh-TW" b="1" dirty="0"/>
              <a:t>if-else</a:t>
            </a:r>
          </a:p>
          <a:p>
            <a:pPr lvl="1">
              <a:lnSpc>
                <a:spcPct val="170000"/>
              </a:lnSpc>
            </a:pPr>
            <a:r>
              <a:rPr kumimoji="1" lang="zh-TW" altLang="en-US" b="1" dirty="0"/>
              <a:t>條件判斷 </a:t>
            </a:r>
            <a:r>
              <a:rPr kumimoji="1" lang="en-US" altLang="zh-TW" b="1" dirty="0"/>
              <a:t>2</a:t>
            </a:r>
            <a:r>
              <a:rPr kumimoji="1" lang="zh-TW" altLang="en-US" b="1" dirty="0"/>
              <a:t>：</a:t>
            </a:r>
            <a:r>
              <a:rPr kumimoji="1" lang="en-US" altLang="zh-TW" b="1" dirty="0"/>
              <a:t>if-</a:t>
            </a:r>
            <a:r>
              <a:rPr kumimoji="1" lang="en-US" altLang="zh-TW" b="1" dirty="0" err="1"/>
              <a:t>elif</a:t>
            </a:r>
            <a:r>
              <a:rPr kumimoji="1" lang="en-US" altLang="zh-TW" b="1" dirty="0"/>
              <a:t>-else</a:t>
            </a:r>
          </a:p>
          <a:p>
            <a:pPr marL="0" indent="0">
              <a:lnSpc>
                <a:spcPct val="170000"/>
              </a:lnSpc>
              <a:buNone/>
            </a:pPr>
            <a:r>
              <a:rPr kumimoji="1" lang="en-US" altLang="zh-TW" b="1" dirty="0"/>
              <a:t>2 - </a:t>
            </a:r>
            <a:r>
              <a:rPr kumimoji="1" lang="zh-TW" altLang="en-US" b="1" dirty="0"/>
              <a:t>串列 </a:t>
            </a:r>
            <a:r>
              <a:rPr kumimoji="1" lang="en-US" altLang="zh-TW" b="1" dirty="0"/>
              <a:t>(list)</a:t>
            </a:r>
          </a:p>
          <a:p>
            <a:pPr lvl="1">
              <a:lnSpc>
                <a:spcPct val="170000"/>
              </a:lnSpc>
            </a:pPr>
            <a:r>
              <a:rPr kumimoji="1" lang="zh-TW" altLang="en-US" b="1" dirty="0"/>
              <a:t>取出串列 </a:t>
            </a:r>
            <a:r>
              <a:rPr kumimoji="1" lang="en-US" altLang="zh-TW" b="1" dirty="0"/>
              <a:t>[start : end : step]</a:t>
            </a:r>
            <a:endParaRPr kumimoji="1" lang="zh-TW" altLang="en-US" b="1" dirty="0"/>
          </a:p>
          <a:p>
            <a:pPr lvl="1">
              <a:lnSpc>
                <a:spcPct val="170000"/>
              </a:lnSpc>
            </a:pPr>
            <a:r>
              <a:rPr kumimoji="1" lang="zh-TW" altLang="en-US" b="1" dirty="0"/>
              <a:t>常見的函數 例如：</a:t>
            </a:r>
            <a:r>
              <a:rPr kumimoji="1" lang="en-US" altLang="zh-TW" b="1" dirty="0" err="1"/>
              <a:t>len</a:t>
            </a:r>
            <a:r>
              <a:rPr kumimoji="1" lang="en-US" altLang="zh-TW" b="1" dirty="0"/>
              <a:t>, add, insert, count, sort</a:t>
            </a:r>
          </a:p>
          <a:p>
            <a:pPr>
              <a:lnSpc>
                <a:spcPct val="170000"/>
              </a:lnSpc>
            </a:pP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7BB5531-E58A-4AA2-B45F-794F44B1F06C}"/>
              </a:ext>
            </a:extLst>
          </p:cNvPr>
          <p:cNvSpPr txBox="1">
            <a:spLocks/>
          </p:cNvSpPr>
          <p:nvPr/>
        </p:nvSpPr>
        <p:spPr>
          <a:xfrm>
            <a:off x="6024081" y="1485205"/>
            <a:ext cx="48892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Source Han Serif TW" panose="02020400000000000000" pitchFamily="18" charset="-128"/>
                <a:ea typeface="Source Han Serif TW" panose="020204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zh-TW" sz="2000" b="1" dirty="0"/>
              <a:t>3 - </a:t>
            </a:r>
            <a:r>
              <a:rPr kumimoji="1" lang="zh-TW" altLang="en-US" sz="2000" b="1" dirty="0"/>
              <a:t>迴圈 </a:t>
            </a:r>
            <a:r>
              <a:rPr kumimoji="1" lang="en-US" altLang="zh-TW" sz="2000" b="1" dirty="0"/>
              <a:t>(loop)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for loop, while loop,</a:t>
            </a:r>
            <a:r>
              <a:rPr kumimoji="1" lang="zh-TW" altLang="en-US" sz="1800" b="1" dirty="0"/>
              <a:t> 巢狀迴圈</a:t>
            </a:r>
            <a:endParaRPr kumimoji="1" lang="en-US" altLang="zh-TW" sz="1800" b="1" dirty="0"/>
          </a:p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break, continue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sz="2000" b="1" dirty="0"/>
              <a:t>4 - </a:t>
            </a:r>
            <a:r>
              <a:rPr kumimoji="1" lang="zh-TW" altLang="en-US" sz="2000" b="1" dirty="0"/>
              <a:t>字串 </a:t>
            </a:r>
            <a:r>
              <a:rPr kumimoji="1" lang="en-US" altLang="zh-TW" sz="2000" b="1" dirty="0"/>
              <a:t>(string)</a:t>
            </a:r>
          </a:p>
          <a:p>
            <a:pPr lvl="1">
              <a:lnSpc>
                <a:spcPct val="150000"/>
              </a:lnSpc>
            </a:pPr>
            <a:r>
              <a:rPr kumimoji="1" lang="zh-TW" altLang="en-US" sz="1800" b="1" dirty="0"/>
              <a:t>常用的函數 </a:t>
            </a:r>
            <a:r>
              <a:rPr kumimoji="1" lang="en-US" altLang="zh-TW" sz="1800" b="1" dirty="0"/>
              <a:t>split, join, strip, find, replace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sz="2000" b="1" dirty="0"/>
              <a:t>5 - </a:t>
            </a:r>
            <a:r>
              <a:rPr kumimoji="1" lang="zh-TW" altLang="en-US" sz="2000" b="1" dirty="0"/>
              <a:t>容器</a:t>
            </a:r>
            <a:endParaRPr kumimoji="1" lang="en-US" altLang="zh-TW" sz="2000" b="1" dirty="0"/>
          </a:p>
          <a:p>
            <a:pPr lvl="1">
              <a:lnSpc>
                <a:spcPct val="150000"/>
              </a:lnSpc>
            </a:pPr>
            <a:r>
              <a:rPr kumimoji="1" lang="zh-TW" altLang="en-US" sz="1800" b="1" dirty="0"/>
              <a:t>元組（</a:t>
            </a:r>
            <a:r>
              <a:rPr kumimoji="1" lang="en-US" altLang="zh-TW" sz="1800" b="1" dirty="0"/>
              <a:t>Tuple</a:t>
            </a:r>
            <a:r>
              <a:rPr kumimoji="1" lang="zh-TW" altLang="en-US" sz="1800" b="1" dirty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TW" altLang="en-US" sz="1800" b="1" dirty="0"/>
              <a:t>集合（</a:t>
            </a:r>
            <a:r>
              <a:rPr kumimoji="1" lang="en-US" altLang="zh-TW" sz="1800" b="1" dirty="0"/>
              <a:t>Set</a:t>
            </a:r>
            <a:r>
              <a:rPr kumimoji="1" lang="zh-TW" altLang="en-US" sz="1800" b="1" dirty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TW" altLang="en-US" sz="1800" b="1" dirty="0"/>
              <a:t>字典（</a:t>
            </a:r>
            <a:r>
              <a:rPr kumimoji="1" lang="en-US" altLang="zh-TW" sz="1800" b="1" dirty="0"/>
              <a:t>Dictionary</a:t>
            </a:r>
            <a:r>
              <a:rPr kumimoji="1" lang="zh-TW" altLang="en-US" sz="18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133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07995-A87D-2E92-C1DA-8F2A61B9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 </a:t>
            </a:r>
            <a:r>
              <a:rPr kumimoji="1" lang="en-US" altLang="zh-TW" dirty="0"/>
              <a:t>n </a:t>
            </a:r>
            <a:r>
              <a:rPr kumimoji="1" lang="zh-TW" altLang="en-US" dirty="0"/>
              <a:t>個元素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26189-985C-1F63-D619-B1F4846F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b="1" dirty="0"/>
              <a:t>當我們要取出串列 </a:t>
            </a:r>
            <a:r>
              <a:rPr kumimoji="1" lang="en-US" altLang="zh-TW" b="1" dirty="0"/>
              <a:t>A </a:t>
            </a:r>
            <a:r>
              <a:rPr kumimoji="1" lang="zh-TW" altLang="en-US" b="1" dirty="0"/>
              <a:t>中</a:t>
            </a:r>
            <a:r>
              <a:rPr kumimoji="1" lang="zh-TW" altLang="en-US" b="1" dirty="0">
                <a:solidFill>
                  <a:schemeClr val="accent4"/>
                </a:solidFill>
              </a:rPr>
              <a:t>第 </a:t>
            </a:r>
            <a:r>
              <a:rPr kumimoji="1" lang="en-US" altLang="zh-TW" b="1" dirty="0">
                <a:solidFill>
                  <a:schemeClr val="accent4"/>
                </a:solidFill>
              </a:rPr>
              <a:t>4 </a:t>
            </a:r>
            <a:r>
              <a:rPr kumimoji="1" lang="zh-TW" altLang="en-US" b="1" dirty="0">
                <a:solidFill>
                  <a:schemeClr val="accent4"/>
                </a:solidFill>
              </a:rPr>
              <a:t>個元素</a:t>
            </a:r>
            <a:r>
              <a:rPr kumimoji="1" lang="zh-TW" altLang="en-US" b="1" dirty="0"/>
              <a:t>，我們這樣寫：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en-US" altLang="zh-TW" sz="10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TW" sz="3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A[3]</a:t>
            </a:r>
          </a:p>
          <a:p>
            <a:pPr>
              <a:lnSpc>
                <a:spcPct val="150000"/>
              </a:lnSpc>
            </a:pPr>
            <a:endParaRPr kumimoji="1" lang="en-US" altLang="zh-TW" b="1" dirty="0"/>
          </a:p>
          <a:p>
            <a:pPr>
              <a:lnSpc>
                <a:spcPct val="150000"/>
              </a:lnSpc>
            </a:pPr>
            <a:endParaRPr kumimoji="1" lang="zh-TW" altLang="en-US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0E47811-D22B-4F07-8C05-1F1ECB07B464}"/>
              </a:ext>
            </a:extLst>
          </p:cNvPr>
          <p:cNvGrpSpPr/>
          <p:nvPr/>
        </p:nvGrpSpPr>
        <p:grpSpPr>
          <a:xfrm>
            <a:off x="2075412" y="4846319"/>
            <a:ext cx="7905402" cy="640080"/>
            <a:chOff x="2549238" y="4646815"/>
            <a:chExt cx="7905402" cy="640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4BE8351-C180-4666-BED8-73D3D52B3E7A}"/>
                </a:ext>
              </a:extLst>
            </p:cNvPr>
            <p:cNvSpPr/>
            <p:nvPr/>
          </p:nvSpPr>
          <p:spPr>
            <a:xfrm>
              <a:off x="254923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FAF6-BA50-43FB-B351-AE7AF46C7C66}"/>
                </a:ext>
              </a:extLst>
            </p:cNvPr>
            <p:cNvSpPr/>
            <p:nvPr/>
          </p:nvSpPr>
          <p:spPr>
            <a:xfrm>
              <a:off x="3862648" y="4646815"/>
              <a:ext cx="1321724" cy="64008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A894E8E7-361A-4D21-9FB0-7CEDE030B7A3}"/>
                </a:ext>
              </a:extLst>
            </p:cNvPr>
            <p:cNvGrpSpPr/>
            <p:nvPr/>
          </p:nvGrpSpPr>
          <p:grpSpPr>
            <a:xfrm>
              <a:off x="5176058" y="4646815"/>
              <a:ext cx="5278582" cy="640080"/>
              <a:chOff x="2648989" y="4646815"/>
              <a:chExt cx="5278582" cy="64008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76A7C1-CA62-4240-95B9-693A4CCDC621}"/>
                  </a:ext>
                </a:extLst>
              </p:cNvPr>
              <p:cNvSpPr/>
              <p:nvPr/>
            </p:nvSpPr>
            <p:spPr>
              <a:xfrm>
                <a:off x="264898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200FE11-BC51-40CE-942B-192C406B1581}"/>
                  </a:ext>
                </a:extLst>
              </p:cNvPr>
              <p:cNvSpPr/>
              <p:nvPr/>
            </p:nvSpPr>
            <p:spPr>
              <a:xfrm>
                <a:off x="3962399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4AB053E-14A2-4026-AFC2-6A9E5B9B2286}"/>
                  </a:ext>
                </a:extLst>
              </p:cNvPr>
              <p:cNvSpPr/>
              <p:nvPr/>
            </p:nvSpPr>
            <p:spPr>
              <a:xfrm>
                <a:off x="5284123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598E7AC-2B25-46C0-858B-F053EBF79553}"/>
                  </a:ext>
                </a:extLst>
              </p:cNvPr>
              <p:cNvSpPr/>
              <p:nvPr/>
            </p:nvSpPr>
            <p:spPr>
              <a:xfrm>
                <a:off x="6605847" y="4646815"/>
                <a:ext cx="1321724" cy="6400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5976E57-7304-4EF4-A562-26A922022B1A}"/>
              </a:ext>
            </a:extLst>
          </p:cNvPr>
          <p:cNvSpPr txBox="1">
            <a:spLocks/>
          </p:cNvSpPr>
          <p:nvPr/>
        </p:nvSpPr>
        <p:spPr>
          <a:xfrm>
            <a:off x="2361508" y="4255450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A[0]</a:t>
            </a:r>
            <a:endParaRPr kumimoji="1" lang="zh-TW" altLang="en-US" sz="2200" dirty="0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AB4F729B-36FC-4DEA-8E7A-E0AFC02AB36D}"/>
              </a:ext>
            </a:extLst>
          </p:cNvPr>
          <p:cNvSpPr txBox="1">
            <a:spLocks/>
          </p:cNvSpPr>
          <p:nvPr/>
        </p:nvSpPr>
        <p:spPr>
          <a:xfrm>
            <a:off x="3650158" y="4255445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A[1]</a:t>
            </a:r>
            <a:endParaRPr kumimoji="1" lang="zh-TW" altLang="en-US" sz="2200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647392B-866A-443B-AACA-7831B45C97CA}"/>
              </a:ext>
            </a:extLst>
          </p:cNvPr>
          <p:cNvSpPr txBox="1">
            <a:spLocks/>
          </p:cNvSpPr>
          <p:nvPr/>
        </p:nvSpPr>
        <p:spPr>
          <a:xfrm>
            <a:off x="4998547" y="4255445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A[2]</a:t>
            </a:r>
            <a:endParaRPr kumimoji="1" lang="zh-TW" altLang="en-US" sz="2200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D7510955-3BFF-4652-A3CB-FA410EF2A73D}"/>
              </a:ext>
            </a:extLst>
          </p:cNvPr>
          <p:cNvSpPr txBox="1">
            <a:spLocks/>
          </p:cNvSpPr>
          <p:nvPr/>
        </p:nvSpPr>
        <p:spPr>
          <a:xfrm>
            <a:off x="6287197" y="4255445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A[3]</a:t>
            </a:r>
            <a:endParaRPr kumimoji="1" lang="zh-TW" altLang="en-US" sz="22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50BEF68F-83DA-4506-A356-0375E96261DE}"/>
              </a:ext>
            </a:extLst>
          </p:cNvPr>
          <p:cNvSpPr txBox="1">
            <a:spLocks/>
          </p:cNvSpPr>
          <p:nvPr/>
        </p:nvSpPr>
        <p:spPr>
          <a:xfrm>
            <a:off x="7573753" y="4255445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A[4]</a:t>
            </a:r>
            <a:endParaRPr kumimoji="1" lang="zh-TW" altLang="en-US" sz="2200" dirty="0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0484BDD3-9DA8-4BD3-81EE-FCA67635D71C}"/>
              </a:ext>
            </a:extLst>
          </p:cNvPr>
          <p:cNvSpPr txBox="1">
            <a:spLocks/>
          </p:cNvSpPr>
          <p:nvPr/>
        </p:nvSpPr>
        <p:spPr>
          <a:xfrm>
            <a:off x="8888712" y="4255444"/>
            <a:ext cx="749531" cy="523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Han Serif TW Heavy" panose="02020400000000000000" pitchFamily="18" charset="-128"/>
                <a:ea typeface="Source Han Serif TW Heavy" panose="02020400000000000000" pitchFamily="18" charset="-128"/>
                <a:cs typeface="+mj-cs"/>
              </a:defRPr>
            </a:lvl1pPr>
          </a:lstStyle>
          <a:p>
            <a:r>
              <a:rPr kumimoji="1" lang="en-US" altLang="zh-TW" sz="2200" dirty="0"/>
              <a:t>A[5]</a:t>
            </a:r>
            <a:endParaRPr kumimoji="1" lang="zh-TW" altLang="en-US" sz="2200" dirty="0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4BAF87BB-FAF1-4BE6-AACD-447B62D332BC}"/>
              </a:ext>
            </a:extLst>
          </p:cNvPr>
          <p:cNvSpPr/>
          <p:nvPr/>
        </p:nvSpPr>
        <p:spPr>
          <a:xfrm rot="10800000">
            <a:off x="6501935" y="5671821"/>
            <a:ext cx="349137" cy="6400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9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1 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b969).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2 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d649).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3 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d074).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4 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a022).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5 (</a:t>
            </a:r>
            <a:r>
              <a:rPr lang="en-US" altLang="zh-TW" b="1" dirty="0" err="1"/>
              <a:t>ZeroJudge</a:t>
            </a:r>
            <a:r>
              <a:rPr lang="zh-TW" altLang="en-US" b="1" dirty="0"/>
              <a:t> </a:t>
            </a:r>
            <a:r>
              <a:rPr lang="en-US" altLang="zh-TW" b="1" dirty="0"/>
              <a:t>b523).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6 (</a:t>
            </a:r>
            <a:r>
              <a:rPr lang="en-US" altLang="zh-TW" b="1" dirty="0" err="1"/>
              <a:t>ZeroJudge</a:t>
            </a:r>
            <a:r>
              <a:rPr lang="zh-TW" altLang="en-US" b="1" dirty="0"/>
              <a:t> </a:t>
            </a:r>
            <a:r>
              <a:rPr lang="en-US" altLang="zh-TW" b="1" dirty="0"/>
              <a:t>b524).</a:t>
            </a:r>
          </a:p>
        </p:txBody>
      </p:sp>
    </p:spTree>
    <p:extLst>
      <p:ext uri="{BB962C8B-B14F-4D97-AF65-F5344CB8AC3E}">
        <p14:creationId xmlns:p14="http://schemas.microsoft.com/office/powerpoint/2010/main" val="1299898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b969).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F4E61F-A058-4667-9756-9AF6666B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2" t="24652" r="51620" b="59259"/>
          <a:stretch/>
        </p:blipFill>
        <p:spPr>
          <a:xfrm>
            <a:off x="5011497" y="2177464"/>
            <a:ext cx="6510377" cy="21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d649). </a:t>
            </a:r>
            <a:endParaRPr kumimoji="1"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E9B4B0-1465-410F-AD72-EBE0A073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3" t="52242" r="48510" b="23515"/>
          <a:stretch/>
        </p:blipFill>
        <p:spPr>
          <a:xfrm>
            <a:off x="5145621" y="1877089"/>
            <a:ext cx="6378349" cy="31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1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d074). </a:t>
            </a:r>
            <a:endParaRPr kumimoji="1"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4E31A9-4A56-4C0F-A63C-3345F9564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2" t="29212" r="48738" b="45455"/>
          <a:stretch/>
        </p:blipFill>
        <p:spPr>
          <a:xfrm>
            <a:off x="5275122" y="1901536"/>
            <a:ext cx="5992919" cy="30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28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a022).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BA0708-E7A2-46FA-9065-AF11E10EF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2" t="17901" r="48688" b="40617"/>
          <a:stretch/>
        </p:blipFill>
        <p:spPr>
          <a:xfrm>
            <a:off x="5522531" y="1438102"/>
            <a:ext cx="5234138" cy="41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4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b523).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BDF98B-F405-4CEE-8CA7-DF56D120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2" t="24652" r="55555" b="34303"/>
          <a:stretch/>
        </p:blipFill>
        <p:spPr>
          <a:xfrm>
            <a:off x="5414354" y="1542821"/>
            <a:ext cx="5084620" cy="43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C6EA5-4F90-97F4-5631-0C88398C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 Judge </a:t>
            </a:r>
            <a:r>
              <a:rPr kumimoji="1" lang="zh-TW" altLang="en-US" dirty="0"/>
              <a:t>練習</a:t>
            </a:r>
            <a:endParaRPr kumimoji="1" lang="zh-TW" altLang="en-US" sz="2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2F632-DC32-16F5-B9DB-42DCF31A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18469" cy="40348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/>
              <a:t>課堂練習 </a:t>
            </a:r>
            <a:r>
              <a:rPr lang="en-US" altLang="zh-TW" b="1" dirty="0"/>
              <a:t>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/>
              <a:t>(</a:t>
            </a:r>
            <a:r>
              <a:rPr lang="en-US" altLang="zh-TW" b="1" dirty="0" err="1"/>
              <a:t>ZeroJudge</a:t>
            </a:r>
            <a:r>
              <a:rPr lang="en-US" altLang="zh-TW" b="1" dirty="0"/>
              <a:t> b524).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0E19B-7B67-4A3B-8E30-69CF72F66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0" t="34788" r="46919" b="26303"/>
          <a:stretch/>
        </p:blipFill>
        <p:spPr>
          <a:xfrm>
            <a:off x="5137265" y="1478036"/>
            <a:ext cx="5752408" cy="45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942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019519-08E3-3E84-363C-9B7398B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- THE END 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056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13696</TotalTime>
  <Words>2946</Words>
  <Application>Microsoft Office PowerPoint</Application>
  <PresentationFormat>寬螢幕</PresentationFormat>
  <Paragraphs>485</Paragraphs>
  <Slides>97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2" baseType="lpstr">
      <vt:lpstr>Source Han Serif TW</vt:lpstr>
      <vt:lpstr>Source Han Serif TW Heavy</vt:lpstr>
      <vt:lpstr>Arial</vt:lpstr>
      <vt:lpstr>Calibri</vt:lpstr>
      <vt:lpstr>Office 佈景主題</vt:lpstr>
      <vt:lpstr>Python Fundamentals</vt:lpstr>
      <vt:lpstr>講師簡介 - 黃芷榆</vt:lpstr>
      <vt:lpstr>下載 ipynb 檔案</vt:lpstr>
      <vt:lpstr>Table of Contents</vt:lpstr>
      <vt:lpstr>1 - 串列 (list)</vt:lpstr>
      <vt:lpstr>簡介</vt:lpstr>
      <vt:lpstr>建立串列</vt:lpstr>
      <vt:lpstr>取串列的內容</vt:lpstr>
      <vt:lpstr>第 n 個元素</vt:lpstr>
      <vt:lpstr>小試身手 1 - 第 n 個元素</vt:lpstr>
      <vt:lpstr>倒數第 n 個元素</vt:lpstr>
      <vt:lpstr>小試身手 2 - 倒數第 n 個元素</vt:lpstr>
      <vt:lpstr>第 n 個到第 m 個</vt:lpstr>
      <vt:lpstr>小試身手 3 - 第 n 個到第 m 個</vt:lpstr>
      <vt:lpstr>第 n 個到第 m 個</vt:lpstr>
      <vt:lpstr>小試身手 4 - 第 n 個到第 m 個</vt:lpstr>
      <vt:lpstr>取出串列的方法</vt:lpstr>
      <vt:lpstr>合併</vt:lpstr>
      <vt:lpstr>複製 – deep copy</vt:lpstr>
      <vt:lpstr>複製 – shallow copy</vt:lpstr>
      <vt:lpstr>串列的常見函數</vt:lpstr>
      <vt:lpstr>len(list)</vt:lpstr>
      <vt:lpstr>extend(list)</vt:lpstr>
      <vt:lpstr>append(element)</vt:lpstr>
      <vt:lpstr>insert(index, element)</vt:lpstr>
      <vt:lpstr>insert(index, element)</vt:lpstr>
      <vt:lpstr>小試身手 7 – 10: 串列的函數</vt:lpstr>
      <vt:lpstr>pop(index)</vt:lpstr>
      <vt:lpstr>remove(element)</vt:lpstr>
      <vt:lpstr>count(element)</vt:lpstr>
      <vt:lpstr>sort()</vt:lpstr>
      <vt:lpstr>sort – 自訂排序規則</vt:lpstr>
      <vt:lpstr>sort - lambda</vt:lpstr>
      <vt:lpstr>小試身手 11 – 14: 串列的函數</vt:lpstr>
      <vt:lpstr>2 - 迴圈 (loop)</vt:lpstr>
      <vt:lpstr>迴圈簡介</vt:lpstr>
      <vt:lpstr>迴圈類別</vt:lpstr>
      <vt:lpstr>while 迴圈</vt:lpstr>
      <vt:lpstr>小試身手 1: while 迴圈</vt:lpstr>
      <vt:lpstr>for 迴圈</vt:lpstr>
      <vt:lpstr>for 迴圈 – range()</vt:lpstr>
      <vt:lpstr>小試身手 4: for 迴圈</vt:lpstr>
      <vt:lpstr>走訪容器 - 以 list 為例</vt:lpstr>
      <vt:lpstr>走訪容器 - 以 list 為例</vt:lpstr>
      <vt:lpstr>小試身手 5: 走訪串列</vt:lpstr>
      <vt:lpstr>迴圈小工具 1：break</vt:lpstr>
      <vt:lpstr>迴圈小工具 1：break</vt:lpstr>
      <vt:lpstr>小試身手 2: break</vt:lpstr>
      <vt:lpstr>迴圈小工具 2：continue</vt:lpstr>
      <vt:lpstr>迴圈小工具 2：continue</vt:lpstr>
      <vt:lpstr>小試身手 3: continue</vt:lpstr>
      <vt:lpstr>巢狀迴圈</vt:lpstr>
      <vt:lpstr>小試身手 6: 巢狀迴圈</vt:lpstr>
      <vt:lpstr>小試身手 7: 轉置矩陣</vt:lpstr>
      <vt:lpstr>3 - 字串 (string)</vt:lpstr>
      <vt:lpstr>簡介 - 字串簡介</vt:lpstr>
      <vt:lpstr>簡介 - 建立字串</vt:lpstr>
      <vt:lpstr>簡介 - 取出字串的值</vt:lpstr>
      <vt:lpstr>簡介 - 字串不可變</vt:lpstr>
      <vt:lpstr>簡介 - 子字串的判斷</vt:lpstr>
      <vt:lpstr>小試身手 1: 子字串判斷</vt:lpstr>
      <vt:lpstr>簡介 - 字串的切片 (slicing) </vt:lpstr>
      <vt:lpstr>範例 – 字串的切片</vt:lpstr>
      <vt:lpstr>小試身手 2: 字串切片</vt:lpstr>
      <vt:lpstr>字串的運算</vt:lpstr>
      <vt:lpstr>字串的運算 – 串接</vt:lpstr>
      <vt:lpstr>字串的運算 – 串接</vt:lpstr>
      <vt:lpstr>字串的運算 – 比較</vt:lpstr>
      <vt:lpstr>字串的運算 – 比較</vt:lpstr>
      <vt:lpstr>字串常用方法 - 大小寫轉換</vt:lpstr>
      <vt:lpstr>小試身手 3: 大小寫轉換</vt:lpstr>
      <vt:lpstr>字串常用方法 - 判斷大小寫</vt:lpstr>
      <vt:lpstr>字串常用方法 - 判斷字母或數字</vt:lpstr>
      <vt:lpstr>字串常用函數 – split</vt:lpstr>
      <vt:lpstr>字串常用函數 – strip</vt:lpstr>
      <vt:lpstr>字串常用函數 – find</vt:lpstr>
      <vt:lpstr>字串常用函數 – replace</vt:lpstr>
      <vt:lpstr>小試身手 4 – 7: 字串的函數</vt:lpstr>
      <vt:lpstr>4 – 元組、集合、字典</vt:lpstr>
      <vt:lpstr>元組 (tuple)</vt:lpstr>
      <vt:lpstr>集合（Set）</vt:lpstr>
      <vt:lpstr>集合增加</vt:lpstr>
      <vt:lpstr>集合移除</vt:lpstr>
      <vt:lpstr>集合移除</vt:lpstr>
      <vt:lpstr>字典（Dictionary）</vt:lpstr>
      <vt:lpstr>取出字典 value</vt:lpstr>
      <vt:lpstr>更新字典 – 增加</vt:lpstr>
      <vt:lpstr>更新字典 – 刪除</vt:lpstr>
      <vt:lpstr>Quick Recap for Python I</vt:lpstr>
      <vt:lpstr>Zero Judge 練習</vt:lpstr>
      <vt:lpstr>Zero Judge 練習</vt:lpstr>
      <vt:lpstr>Zero Judge 練習</vt:lpstr>
      <vt:lpstr>Zero Judge 練習</vt:lpstr>
      <vt:lpstr>Zero Judge 練習</vt:lpstr>
      <vt:lpstr>Zero Judge 練習</vt:lpstr>
      <vt:lpstr>Zero Judge 練習</vt:lpstr>
      <vt:lpstr>- THE END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禹翰 陳</dc:creator>
  <cp:lastModifiedBy>debbiehuang3@outlook.com</cp:lastModifiedBy>
  <cp:revision>406</cp:revision>
  <dcterms:created xsi:type="dcterms:W3CDTF">2023-09-15T16:17:41Z</dcterms:created>
  <dcterms:modified xsi:type="dcterms:W3CDTF">2024-01-29T19:10:43Z</dcterms:modified>
</cp:coreProperties>
</file>